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5"/>
  </p:notesMasterIdLst>
  <p:sldIdLst>
    <p:sldId id="256" r:id="rId2"/>
    <p:sldId id="257" r:id="rId3"/>
    <p:sldId id="258" r:id="rId4"/>
    <p:sldId id="259" r:id="rId5"/>
    <p:sldId id="261" r:id="rId6"/>
    <p:sldId id="260" r:id="rId7"/>
    <p:sldId id="265" r:id="rId8"/>
    <p:sldId id="281" r:id="rId9"/>
    <p:sldId id="266" r:id="rId10"/>
    <p:sldId id="262" r:id="rId11"/>
    <p:sldId id="267" r:id="rId12"/>
    <p:sldId id="270" r:id="rId13"/>
    <p:sldId id="283" r:id="rId14"/>
    <p:sldId id="268" r:id="rId15"/>
    <p:sldId id="286" r:id="rId16"/>
    <p:sldId id="284" r:id="rId17"/>
    <p:sldId id="287" r:id="rId18"/>
    <p:sldId id="269" r:id="rId19"/>
    <p:sldId id="271" r:id="rId20"/>
    <p:sldId id="273" r:id="rId21"/>
    <p:sldId id="274" r:id="rId22"/>
    <p:sldId id="275" r:id="rId23"/>
    <p:sldId id="272" r:id="rId24"/>
    <p:sldId id="276" r:id="rId25"/>
    <p:sldId id="288" r:id="rId26"/>
    <p:sldId id="290" r:id="rId27"/>
    <p:sldId id="289" r:id="rId28"/>
    <p:sldId id="277" r:id="rId29"/>
    <p:sldId id="285" r:id="rId30"/>
    <p:sldId id="278" r:id="rId31"/>
    <p:sldId id="279" r:id="rId32"/>
    <p:sldId id="280" r:id="rId33"/>
    <p:sldId id="282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C01"/>
    <a:srgbClr val="FE8766"/>
    <a:srgbClr val="FFA471"/>
    <a:srgbClr val="FF965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334" autoAdjust="0"/>
    <p:restoredTop sz="94660"/>
  </p:normalViewPr>
  <p:slideViewPr>
    <p:cSldViewPr snapToGrid="0">
      <p:cViewPr varScale="1">
        <p:scale>
          <a:sx n="70" d="100"/>
          <a:sy n="70" d="100"/>
        </p:scale>
        <p:origin x="76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5A00FBD-D6BB-4299-A531-890735F847F6}" type="doc">
      <dgm:prSet loTypeId="urn:microsoft.com/office/officeart/2005/8/layout/process4" loCatId="list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76F7214-1E35-4E9E-AA96-DB296CE06B98}">
      <dgm:prSet phldrT="[Text]" custT="1"/>
      <dgm:spPr/>
      <dgm:t>
        <a:bodyPr/>
        <a:lstStyle/>
        <a:p>
          <a:r>
            <a:rPr lang="en-US" sz="2800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Collision Processing </a:t>
          </a:r>
          <a:r>
            <a:rPr lang="en-US" sz="2800" b="1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{</a:t>
          </a:r>
          <a:r>
            <a:rPr lang="en-US" sz="2800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</a:t>
          </a:r>
          <a:r>
            <a:rPr lang="en-US" sz="2800" i="1" dirty="0" smtClean="0">
              <a:solidFill>
                <a:schemeClr val="tx1"/>
              </a:solidFill>
              <a:effectLst/>
            </a:rPr>
            <a:t>accumulate force from neighbors, collider, walls </a:t>
          </a:r>
          <a:r>
            <a:rPr lang="en-US" sz="2800" b="1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}</a:t>
          </a:r>
          <a:endParaRPr lang="en-US" sz="2800" b="1" dirty="0"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3F9FDE62-96EF-4B10-AC9C-5E56D953819A}" type="parTrans" cxnId="{332887E4-8C22-4742-AB1A-D46891502281}">
      <dgm:prSet/>
      <dgm:spPr/>
      <dgm:t>
        <a:bodyPr/>
        <a:lstStyle/>
        <a:p>
          <a:endParaRPr lang="en-US"/>
        </a:p>
      </dgm:t>
    </dgm:pt>
    <dgm:pt modelId="{29B40B61-8CCD-4EAC-8F08-BA4564ABF0AC}" type="sibTrans" cxnId="{332887E4-8C22-4742-AB1A-D46891502281}">
      <dgm:prSet/>
      <dgm:spPr/>
      <dgm:t>
        <a:bodyPr/>
        <a:lstStyle/>
        <a:p>
          <a:endParaRPr lang="en-US"/>
        </a:p>
      </dgm:t>
    </dgm:pt>
    <dgm:pt modelId="{7E982864-3579-4899-A67A-1C7ADB378BD5}">
      <dgm:prSet phldrT="[Text]" custT="1"/>
      <dgm:spPr/>
      <dgm:t>
        <a:bodyPr/>
        <a:lstStyle/>
        <a:p>
          <a:r>
            <a:rPr lang="en-US" sz="2400" dirty="0" smtClean="0">
              <a:solidFill>
                <a:schemeClr val="tx1"/>
              </a:solidFill>
            </a:rPr>
            <a:t>Pressure (damped spring)</a:t>
          </a:r>
          <a:endParaRPr lang="en-US" sz="2400" dirty="0">
            <a:solidFill>
              <a:schemeClr val="tx1"/>
            </a:solidFill>
          </a:endParaRPr>
        </a:p>
      </dgm:t>
    </dgm:pt>
    <dgm:pt modelId="{A817C906-CA33-4C29-9BEB-BD24CBA9C90D}" type="parTrans" cxnId="{3229939F-4653-46F7-A064-68F09C653A6B}">
      <dgm:prSet/>
      <dgm:spPr/>
      <dgm:t>
        <a:bodyPr/>
        <a:lstStyle/>
        <a:p>
          <a:endParaRPr lang="en-US"/>
        </a:p>
      </dgm:t>
    </dgm:pt>
    <dgm:pt modelId="{F92A1662-6120-4460-B49E-7D8CA7B0E77C}" type="sibTrans" cxnId="{3229939F-4653-46F7-A064-68F09C653A6B}">
      <dgm:prSet/>
      <dgm:spPr/>
      <dgm:t>
        <a:bodyPr/>
        <a:lstStyle/>
        <a:p>
          <a:endParaRPr lang="en-US"/>
        </a:p>
      </dgm:t>
    </dgm:pt>
    <dgm:pt modelId="{6B13D217-8BAE-4FBB-A4D2-860A64F72B7E}">
      <dgm:prSet phldrT="[Text]" custT="1"/>
      <dgm:spPr/>
      <dgm:t>
        <a:bodyPr/>
        <a:lstStyle/>
        <a:p>
          <a:r>
            <a:rPr lang="en-US" sz="2400" dirty="0" smtClean="0">
              <a:solidFill>
                <a:schemeClr val="tx1"/>
              </a:solidFill>
            </a:rPr>
            <a:t>Shear (viscosity)</a:t>
          </a:r>
          <a:endParaRPr lang="en-US" sz="2400" dirty="0">
            <a:solidFill>
              <a:schemeClr val="tx1"/>
            </a:solidFill>
          </a:endParaRPr>
        </a:p>
      </dgm:t>
    </dgm:pt>
    <dgm:pt modelId="{0D9DA661-B317-4E78-8163-C2CB2665D1C1}" type="parTrans" cxnId="{014ED29B-BCA9-41B6-B709-16B8D25040B7}">
      <dgm:prSet/>
      <dgm:spPr/>
      <dgm:t>
        <a:bodyPr/>
        <a:lstStyle/>
        <a:p>
          <a:endParaRPr lang="en-US"/>
        </a:p>
      </dgm:t>
    </dgm:pt>
    <dgm:pt modelId="{AA3BEDF2-FB93-4E1C-9B28-64939EAE7106}" type="sibTrans" cxnId="{014ED29B-BCA9-41B6-B709-16B8D25040B7}">
      <dgm:prSet/>
      <dgm:spPr/>
      <dgm:t>
        <a:bodyPr/>
        <a:lstStyle/>
        <a:p>
          <a:endParaRPr lang="en-US"/>
        </a:p>
      </dgm:t>
    </dgm:pt>
    <dgm:pt modelId="{C776D590-2931-4DD4-9CEC-B1A0E4B3F7DE}">
      <dgm:prSet phldrT="[Text]" custT="1"/>
      <dgm:spPr/>
      <dgm:t>
        <a:bodyPr/>
        <a:lstStyle/>
        <a:p>
          <a:r>
            <a:rPr lang="en-US" sz="2800" b="0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Integration</a:t>
          </a:r>
          <a:r>
            <a:rPr lang="en-US" sz="2800" b="1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{ </a:t>
          </a:r>
          <a:r>
            <a:rPr lang="en-US" sz="2800" b="0" i="1" dirty="0" smtClean="0">
              <a:solidFill>
                <a:schemeClr val="tx1"/>
              </a:solidFill>
              <a:effectLst/>
            </a:rPr>
            <a:t>position </a:t>
          </a:r>
          <a:r>
            <a:rPr lang="en-US" sz="2800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←</a:t>
          </a:r>
          <a:r>
            <a:rPr lang="en-US" sz="2800" b="0" i="1" dirty="0" smtClean="0">
              <a:solidFill>
                <a:schemeClr val="tx1"/>
              </a:solidFill>
              <a:effectLst/>
            </a:rPr>
            <a:t> velocity </a:t>
          </a:r>
          <a:r>
            <a:rPr lang="en-US" sz="2800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←</a:t>
          </a:r>
          <a:r>
            <a:rPr lang="en-US" sz="2800" b="0" i="1" dirty="0" smtClean="0">
              <a:solidFill>
                <a:schemeClr val="tx1"/>
              </a:solidFill>
              <a:effectLst/>
            </a:rPr>
            <a:t> force </a:t>
          </a:r>
          <a:r>
            <a:rPr lang="en-US" sz="2800" b="1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}</a:t>
          </a:r>
          <a:endParaRPr lang="en-US" sz="2800" b="1" dirty="0"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03C08081-B5F7-403D-80DF-A98E8E537700}" type="parTrans" cxnId="{3B917A06-B675-4F2B-AFA6-7238F5B47530}">
      <dgm:prSet/>
      <dgm:spPr/>
      <dgm:t>
        <a:bodyPr/>
        <a:lstStyle/>
        <a:p>
          <a:endParaRPr lang="en-US"/>
        </a:p>
      </dgm:t>
    </dgm:pt>
    <dgm:pt modelId="{70ED78C8-45FD-4588-883A-7F8F45CD6C65}" type="sibTrans" cxnId="{3B917A06-B675-4F2B-AFA6-7238F5B47530}">
      <dgm:prSet/>
      <dgm:spPr/>
      <dgm:t>
        <a:bodyPr/>
        <a:lstStyle/>
        <a:p>
          <a:endParaRPr lang="en-US"/>
        </a:p>
      </dgm:t>
    </dgm:pt>
    <dgm:pt modelId="{0595E0C9-BDD1-44C4-B01C-B72E56865A26}">
      <dgm:prSet phldrT="[Text]"/>
      <dgm:spPr/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Change in velocity </a:t>
          </a:r>
          <a:r>
            <a:rPr lang="en-US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←</a:t>
          </a:r>
          <a:r>
            <a:rPr lang="en-US" dirty="0" smtClean="0">
              <a:solidFill>
                <a:schemeClr val="tx1"/>
              </a:solidFill>
            </a:rPr>
            <a:t> accumulated force</a:t>
          </a:r>
          <a:endParaRPr lang="en-US" dirty="0">
            <a:solidFill>
              <a:schemeClr val="tx1"/>
            </a:solidFill>
          </a:endParaRPr>
        </a:p>
      </dgm:t>
    </dgm:pt>
    <dgm:pt modelId="{4A69BCE0-33FE-4A02-9D0E-7931C420313B}" type="parTrans" cxnId="{17B6D8B9-9007-4DF0-902B-4433326EE62E}">
      <dgm:prSet/>
      <dgm:spPr/>
      <dgm:t>
        <a:bodyPr/>
        <a:lstStyle/>
        <a:p>
          <a:endParaRPr lang="en-US"/>
        </a:p>
      </dgm:t>
    </dgm:pt>
    <dgm:pt modelId="{35A96411-E3D0-4972-B29D-4EF4CF0C9A4F}" type="sibTrans" cxnId="{17B6D8B9-9007-4DF0-902B-4433326EE62E}">
      <dgm:prSet/>
      <dgm:spPr/>
      <dgm:t>
        <a:bodyPr/>
        <a:lstStyle/>
        <a:p>
          <a:endParaRPr lang="en-US"/>
        </a:p>
      </dgm:t>
    </dgm:pt>
    <dgm:pt modelId="{DDDFFA57-EB1A-47C8-A582-A602BAD11B93}">
      <dgm:prSet phldrT="[Text]"/>
      <dgm:spPr/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Position </a:t>
          </a:r>
          <a:r>
            <a:rPr lang="en-US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← </a:t>
          </a:r>
          <a:r>
            <a:rPr lang="en-US" dirty="0" smtClean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  <a:t>simulation time step * velocity</a:t>
          </a:r>
          <a:endParaRPr lang="en-US" dirty="0">
            <a:solidFill>
              <a:schemeClr val="tx1"/>
            </a:solidFill>
          </a:endParaRPr>
        </a:p>
      </dgm:t>
    </dgm:pt>
    <dgm:pt modelId="{3B44DA6A-940F-4397-854F-D8AB795F53D9}" type="parTrans" cxnId="{5166BEB5-9C67-490A-9C70-5C7E98312AE8}">
      <dgm:prSet/>
      <dgm:spPr/>
      <dgm:t>
        <a:bodyPr/>
        <a:lstStyle/>
        <a:p>
          <a:endParaRPr lang="en-US"/>
        </a:p>
      </dgm:t>
    </dgm:pt>
    <dgm:pt modelId="{1B02A2D8-BEC8-4A61-898D-ADEC5F3F86DC}" type="sibTrans" cxnId="{5166BEB5-9C67-490A-9C70-5C7E98312AE8}">
      <dgm:prSet/>
      <dgm:spPr/>
      <dgm:t>
        <a:bodyPr/>
        <a:lstStyle/>
        <a:p>
          <a:endParaRPr lang="en-US"/>
        </a:p>
      </dgm:t>
    </dgm:pt>
    <dgm:pt modelId="{A018EC28-143B-4126-838E-B52872FB07C4}">
      <dgm:prSet phldrT="[Text]" custT="1"/>
      <dgm:spPr/>
      <dgm:t>
        <a:bodyPr/>
        <a:lstStyle/>
        <a:p>
          <a:r>
            <a:rPr lang="en-US" sz="2800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Grid update </a:t>
          </a:r>
          <a:r>
            <a:rPr lang="en-US" sz="2800" b="1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{ </a:t>
          </a:r>
          <a:r>
            <a:rPr lang="en-US" sz="2800" b="0" i="1" dirty="0" smtClean="0">
              <a:solidFill>
                <a:schemeClr val="tx1"/>
              </a:solidFill>
              <a:effectLst/>
            </a:rPr>
            <a:t>position and velocity are sorted according to grid index</a:t>
          </a:r>
          <a:r>
            <a:rPr lang="en-US" sz="2800" b="1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}</a:t>
          </a:r>
          <a:endParaRPr lang="en-US" sz="2800" b="1" dirty="0"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0567EFDE-7C7D-4197-A59B-AA42E9B355C9}" type="parTrans" cxnId="{97CF94B9-CDDF-4EC6-AD48-075F81143F04}">
      <dgm:prSet/>
      <dgm:spPr/>
      <dgm:t>
        <a:bodyPr/>
        <a:lstStyle/>
        <a:p>
          <a:endParaRPr lang="en-US"/>
        </a:p>
      </dgm:t>
    </dgm:pt>
    <dgm:pt modelId="{E4EEF76B-73CD-4297-83A2-58571E1CEAC8}" type="sibTrans" cxnId="{97CF94B9-CDDF-4EC6-AD48-075F81143F04}">
      <dgm:prSet/>
      <dgm:spPr/>
      <dgm:t>
        <a:bodyPr/>
        <a:lstStyle/>
        <a:p>
          <a:endParaRPr lang="en-US"/>
        </a:p>
      </dgm:t>
    </dgm:pt>
    <dgm:pt modelId="{6B4F1C02-3381-4F68-8A2D-35374CB76A60}">
      <dgm:prSet phldrT="[Text]"/>
      <dgm:spPr/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Fast radix sorting and update to new</a:t>
          </a:r>
          <a:endParaRPr lang="en-US" dirty="0">
            <a:solidFill>
              <a:schemeClr val="tx1"/>
            </a:solidFill>
          </a:endParaRPr>
        </a:p>
      </dgm:t>
    </dgm:pt>
    <dgm:pt modelId="{7C04E999-89F1-42A1-A1BC-884EF914B3E7}" type="parTrans" cxnId="{9289359E-C92E-4209-901F-FBEED52422EA}">
      <dgm:prSet/>
      <dgm:spPr/>
      <dgm:t>
        <a:bodyPr/>
        <a:lstStyle/>
        <a:p>
          <a:endParaRPr lang="en-US"/>
        </a:p>
      </dgm:t>
    </dgm:pt>
    <dgm:pt modelId="{B4A3CD9B-5010-42FE-B6A6-BA054254325E}" type="sibTrans" cxnId="{9289359E-C92E-4209-901F-FBEED52422EA}">
      <dgm:prSet/>
      <dgm:spPr/>
      <dgm:t>
        <a:bodyPr/>
        <a:lstStyle/>
        <a:p>
          <a:endParaRPr lang="en-US"/>
        </a:p>
      </dgm:t>
    </dgm:pt>
    <dgm:pt modelId="{4E3F89D3-8E97-457E-81FD-D8BCCEAEDF1D}">
      <dgm:prSet phldrT="[Text]"/>
      <dgm:spPr/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Improve memory access coherence</a:t>
          </a:r>
          <a:endParaRPr lang="en-US" dirty="0">
            <a:solidFill>
              <a:schemeClr val="tx1"/>
            </a:solidFill>
          </a:endParaRPr>
        </a:p>
      </dgm:t>
    </dgm:pt>
    <dgm:pt modelId="{68F76830-40B9-4E9E-ACD0-D59A06AF385A}" type="parTrans" cxnId="{11660C58-13E6-4669-9726-5DCEC4BEFFCA}">
      <dgm:prSet/>
      <dgm:spPr/>
      <dgm:t>
        <a:bodyPr/>
        <a:lstStyle/>
        <a:p>
          <a:endParaRPr lang="en-US"/>
        </a:p>
      </dgm:t>
    </dgm:pt>
    <dgm:pt modelId="{8D7AB9F9-21E7-4E9A-BC72-DD097F2F6935}" type="sibTrans" cxnId="{11660C58-13E6-4669-9726-5DCEC4BEFFCA}">
      <dgm:prSet/>
      <dgm:spPr/>
      <dgm:t>
        <a:bodyPr/>
        <a:lstStyle/>
        <a:p>
          <a:endParaRPr lang="en-US"/>
        </a:p>
      </dgm:t>
    </dgm:pt>
    <dgm:pt modelId="{B0464AB7-FBAC-43E6-A5C8-731CF1D38BA0}">
      <dgm:prSet phldrT="[Text]" custT="1"/>
      <dgm:spPr/>
      <dgm:t>
        <a:bodyPr/>
        <a:lstStyle/>
        <a:p>
          <a:r>
            <a:rPr lang="en-US" sz="2400" dirty="0" smtClean="0">
              <a:solidFill>
                <a:schemeClr val="tx1"/>
              </a:solidFill>
            </a:rPr>
            <a:t>Attraction (after collision)</a:t>
          </a:r>
          <a:endParaRPr lang="en-US" sz="2400" dirty="0">
            <a:solidFill>
              <a:schemeClr val="tx1"/>
            </a:solidFill>
          </a:endParaRPr>
        </a:p>
      </dgm:t>
    </dgm:pt>
    <dgm:pt modelId="{6A8ED311-DF51-41CD-AE03-E807CD821987}" type="parTrans" cxnId="{A8E8CB21-0647-4E3E-8EE3-4AFEF85570C4}">
      <dgm:prSet/>
      <dgm:spPr/>
      <dgm:t>
        <a:bodyPr/>
        <a:lstStyle/>
        <a:p>
          <a:endParaRPr lang="en-US"/>
        </a:p>
      </dgm:t>
    </dgm:pt>
    <dgm:pt modelId="{52270E37-7F73-437B-8CD6-2C1E10AFC2A5}" type="sibTrans" cxnId="{A8E8CB21-0647-4E3E-8EE3-4AFEF85570C4}">
      <dgm:prSet/>
      <dgm:spPr/>
      <dgm:t>
        <a:bodyPr/>
        <a:lstStyle/>
        <a:p>
          <a:endParaRPr lang="en-US"/>
        </a:p>
      </dgm:t>
    </dgm:pt>
    <dgm:pt modelId="{34A0BC25-CDF3-4BD9-8EFC-55F1D09D07D7}">
      <dgm:prSet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If proxy collision detected: non-zero collider forces sent to host for accumulation</a:t>
          </a:r>
          <a:endParaRPr lang="en-US" dirty="0">
            <a:solidFill>
              <a:schemeClr val="tx1"/>
            </a:solidFill>
          </a:endParaRPr>
        </a:p>
      </dgm:t>
    </dgm:pt>
    <dgm:pt modelId="{0ADD96C6-422E-42AE-AD90-2CF5128F88C7}" type="parTrans" cxnId="{CCEA7065-0D79-4386-B4DC-D7AA1A6902B3}">
      <dgm:prSet/>
      <dgm:spPr/>
      <dgm:t>
        <a:bodyPr/>
        <a:lstStyle/>
        <a:p>
          <a:endParaRPr lang="en-US"/>
        </a:p>
      </dgm:t>
    </dgm:pt>
    <dgm:pt modelId="{75B4F372-F41C-474A-A759-B812F5C5EEDA}" type="sibTrans" cxnId="{CCEA7065-0D79-4386-B4DC-D7AA1A6902B3}">
      <dgm:prSet/>
      <dgm:spPr/>
      <dgm:t>
        <a:bodyPr/>
        <a:lstStyle/>
        <a:p>
          <a:endParaRPr lang="en-US"/>
        </a:p>
      </dgm:t>
    </dgm:pt>
    <dgm:pt modelId="{F28C8205-C6CE-4493-A53A-84022143CC44}" type="pres">
      <dgm:prSet presAssocID="{95A00FBD-D6BB-4299-A531-890735F847F6}" presName="Name0" presStyleCnt="0">
        <dgm:presLayoutVars>
          <dgm:dir/>
          <dgm:animLvl val="lvl"/>
          <dgm:resizeHandles val="exact"/>
        </dgm:presLayoutVars>
      </dgm:prSet>
      <dgm:spPr/>
    </dgm:pt>
    <dgm:pt modelId="{F31412AE-A759-48A9-9163-E7F723665D31}" type="pres">
      <dgm:prSet presAssocID="{A018EC28-143B-4126-838E-B52872FB07C4}" presName="boxAndChildren" presStyleCnt="0"/>
      <dgm:spPr/>
    </dgm:pt>
    <dgm:pt modelId="{7EAF7265-4DE2-4F07-B22B-40DBE9E21999}" type="pres">
      <dgm:prSet presAssocID="{A018EC28-143B-4126-838E-B52872FB07C4}" presName="parentTextBox" presStyleLbl="node1" presStyleIdx="0" presStyleCnt="4"/>
      <dgm:spPr/>
      <dgm:t>
        <a:bodyPr/>
        <a:lstStyle/>
        <a:p>
          <a:endParaRPr lang="en-US"/>
        </a:p>
      </dgm:t>
    </dgm:pt>
    <dgm:pt modelId="{2CF843F4-6381-41E4-969F-7125D601DB1D}" type="pres">
      <dgm:prSet presAssocID="{A018EC28-143B-4126-838E-B52872FB07C4}" presName="entireBox" presStyleLbl="node1" presStyleIdx="0" presStyleCnt="4"/>
      <dgm:spPr/>
      <dgm:t>
        <a:bodyPr/>
        <a:lstStyle/>
        <a:p>
          <a:endParaRPr lang="en-US"/>
        </a:p>
      </dgm:t>
    </dgm:pt>
    <dgm:pt modelId="{FFA07311-1097-439C-94D7-8085B16A5C93}" type="pres">
      <dgm:prSet presAssocID="{A018EC28-143B-4126-838E-B52872FB07C4}" presName="descendantBox" presStyleCnt="0"/>
      <dgm:spPr/>
    </dgm:pt>
    <dgm:pt modelId="{C9B30B96-3093-48D1-BBEC-CBEEEBC73823}" type="pres">
      <dgm:prSet presAssocID="{6B4F1C02-3381-4F68-8A2D-35374CB76A60}" presName="childTextBox" presStyleLbl="fgAccFollowNode1" presStyleIdx="0" presStyleCnt="7">
        <dgm:presLayoutVars>
          <dgm:bulletEnabled val="1"/>
        </dgm:presLayoutVars>
      </dgm:prSet>
      <dgm:spPr/>
    </dgm:pt>
    <dgm:pt modelId="{D3AFE03E-5F45-4870-83EB-B1AC0E4C49DD}" type="pres">
      <dgm:prSet presAssocID="{4E3F89D3-8E97-457E-81FD-D8BCCEAEDF1D}" presName="childTextBox" presStyleLbl="fgAccFollowNode1" presStyleIdx="1" presStyleCnt="7" custScaleX="106858">
        <dgm:presLayoutVars>
          <dgm:bulletEnabled val="1"/>
        </dgm:presLayoutVars>
      </dgm:prSet>
      <dgm:spPr/>
    </dgm:pt>
    <dgm:pt modelId="{7CDDAD49-65C8-41D9-99AA-BBE356B4D241}" type="pres">
      <dgm:prSet presAssocID="{70ED78C8-45FD-4588-883A-7F8F45CD6C65}" presName="sp" presStyleCnt="0"/>
      <dgm:spPr/>
    </dgm:pt>
    <dgm:pt modelId="{F9D42B05-C536-434D-A0B6-67BA903D113D}" type="pres">
      <dgm:prSet presAssocID="{C776D590-2931-4DD4-9CEC-B1A0E4B3F7DE}" presName="arrowAndChildren" presStyleCnt="0"/>
      <dgm:spPr/>
    </dgm:pt>
    <dgm:pt modelId="{172B83CF-E7EE-4E55-AF7C-103E94543FB6}" type="pres">
      <dgm:prSet presAssocID="{C776D590-2931-4DD4-9CEC-B1A0E4B3F7DE}" presName="parentTextArrow" presStyleLbl="node1" presStyleIdx="0" presStyleCnt="4"/>
      <dgm:spPr/>
      <dgm:t>
        <a:bodyPr/>
        <a:lstStyle/>
        <a:p>
          <a:endParaRPr lang="en-US"/>
        </a:p>
      </dgm:t>
    </dgm:pt>
    <dgm:pt modelId="{895F2263-08A2-41BE-914F-2BB354782BA7}" type="pres">
      <dgm:prSet presAssocID="{C776D590-2931-4DD4-9CEC-B1A0E4B3F7DE}" presName="arrow" presStyleLbl="node1" presStyleIdx="1" presStyleCnt="4"/>
      <dgm:spPr/>
      <dgm:t>
        <a:bodyPr/>
        <a:lstStyle/>
        <a:p>
          <a:endParaRPr lang="en-US"/>
        </a:p>
      </dgm:t>
    </dgm:pt>
    <dgm:pt modelId="{EA9FFF6E-0038-407D-8F57-9A25424677D4}" type="pres">
      <dgm:prSet presAssocID="{C776D590-2931-4DD4-9CEC-B1A0E4B3F7DE}" presName="descendantArrow" presStyleCnt="0"/>
      <dgm:spPr/>
    </dgm:pt>
    <dgm:pt modelId="{E585C166-66F0-4D5A-9268-14D1EDAD297F}" type="pres">
      <dgm:prSet presAssocID="{0595E0C9-BDD1-44C4-B01C-B72E56865A26}" presName="childTextArrow" presStyleLbl="fgAccFollow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75C6146-4E72-4806-9E73-691B4B1C2EA7}" type="pres">
      <dgm:prSet presAssocID="{DDDFFA57-EB1A-47C8-A582-A602BAD11B93}" presName="childTextArrow" presStyleLbl="fgAccFollowNode1" presStyleIdx="3" presStyleCnt="7" custScaleX="10848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B16B384-E641-4930-AADB-ABAAF56C6123}" type="pres">
      <dgm:prSet presAssocID="{75B4F372-F41C-474A-A759-B812F5C5EEDA}" presName="sp" presStyleCnt="0"/>
      <dgm:spPr/>
    </dgm:pt>
    <dgm:pt modelId="{ACD08758-B50E-4AB5-B71E-C2B7AC1385E4}" type="pres">
      <dgm:prSet presAssocID="{34A0BC25-CDF3-4BD9-8EFC-55F1D09D07D7}" presName="arrowAndChildren" presStyleCnt="0"/>
      <dgm:spPr/>
    </dgm:pt>
    <dgm:pt modelId="{36310E3C-E168-4724-B92B-77DCB8F380FE}" type="pres">
      <dgm:prSet presAssocID="{34A0BC25-CDF3-4BD9-8EFC-55F1D09D07D7}" presName="parentTextArrow" presStyleLbl="node1" presStyleIdx="2" presStyleCnt="4" custScaleY="71187"/>
      <dgm:spPr/>
      <dgm:t>
        <a:bodyPr/>
        <a:lstStyle/>
        <a:p>
          <a:endParaRPr lang="en-US"/>
        </a:p>
      </dgm:t>
    </dgm:pt>
    <dgm:pt modelId="{BB3D60D2-1D9F-4062-9E85-56A22C10139A}" type="pres">
      <dgm:prSet presAssocID="{29B40B61-8CCD-4EAC-8F08-BA4564ABF0AC}" presName="sp" presStyleCnt="0"/>
      <dgm:spPr/>
    </dgm:pt>
    <dgm:pt modelId="{9FD9F678-80AD-4554-A1AA-CCA8EC9DD093}" type="pres">
      <dgm:prSet presAssocID="{776F7214-1E35-4E9E-AA96-DB296CE06B98}" presName="arrowAndChildren" presStyleCnt="0"/>
      <dgm:spPr/>
    </dgm:pt>
    <dgm:pt modelId="{6BD12A45-E9B4-4F19-A32A-DE2FE5FFED36}" type="pres">
      <dgm:prSet presAssocID="{776F7214-1E35-4E9E-AA96-DB296CE06B98}" presName="parentTextArrow" presStyleLbl="node1" presStyleIdx="2" presStyleCnt="4"/>
      <dgm:spPr/>
      <dgm:t>
        <a:bodyPr/>
        <a:lstStyle/>
        <a:p>
          <a:endParaRPr lang="en-US"/>
        </a:p>
      </dgm:t>
    </dgm:pt>
    <dgm:pt modelId="{3B0B0AD9-6FB6-4387-BE1F-1884D2500EC8}" type="pres">
      <dgm:prSet presAssocID="{776F7214-1E35-4E9E-AA96-DB296CE06B98}" presName="arrow" presStyleLbl="node1" presStyleIdx="3" presStyleCnt="4"/>
      <dgm:spPr/>
      <dgm:t>
        <a:bodyPr/>
        <a:lstStyle/>
        <a:p>
          <a:endParaRPr lang="en-US"/>
        </a:p>
      </dgm:t>
    </dgm:pt>
    <dgm:pt modelId="{D76AE1C8-A232-4D1F-AD1A-E8270CEBB7D9}" type="pres">
      <dgm:prSet presAssocID="{776F7214-1E35-4E9E-AA96-DB296CE06B98}" presName="descendantArrow" presStyleCnt="0"/>
      <dgm:spPr/>
    </dgm:pt>
    <dgm:pt modelId="{F5E7248D-C73B-4A00-9E6D-75DFD6E748BB}" type="pres">
      <dgm:prSet presAssocID="{7E982864-3579-4899-A67A-1C7ADB378BD5}" presName="childTextArrow" presStyleLbl="fgAccFollow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DD46642-B8F8-427A-AF75-AEE5EBD273A8}" type="pres">
      <dgm:prSet presAssocID="{B0464AB7-FBAC-43E6-A5C8-731CF1D38BA0}" presName="childTextArrow" presStyleLbl="fgAccFollow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C557A4D-5612-4CD3-B05F-C1A53E8C74E7}" type="pres">
      <dgm:prSet presAssocID="{6B13D217-8BAE-4FBB-A4D2-860A64F72B7E}" presName="childTextArrow" presStyleLbl="fgAccFollow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203ED74-02D8-4AAD-BE9F-15E3C81BB951}" type="presOf" srcId="{DDDFFA57-EB1A-47C8-A582-A602BAD11B93}" destId="{F75C6146-4E72-4806-9E73-691B4B1C2EA7}" srcOrd="0" destOrd="0" presId="urn:microsoft.com/office/officeart/2005/8/layout/process4"/>
    <dgm:cxn modelId="{5166BEB5-9C67-490A-9C70-5C7E98312AE8}" srcId="{C776D590-2931-4DD4-9CEC-B1A0E4B3F7DE}" destId="{DDDFFA57-EB1A-47C8-A582-A602BAD11B93}" srcOrd="1" destOrd="0" parTransId="{3B44DA6A-940F-4397-854F-D8AB795F53D9}" sibTransId="{1B02A2D8-BEC8-4A61-898D-ADEC5F3F86DC}"/>
    <dgm:cxn modelId="{06C020C7-51FD-4691-9AC4-F80EABADAA89}" type="presOf" srcId="{C776D590-2931-4DD4-9CEC-B1A0E4B3F7DE}" destId="{172B83CF-E7EE-4E55-AF7C-103E94543FB6}" srcOrd="0" destOrd="0" presId="urn:microsoft.com/office/officeart/2005/8/layout/process4"/>
    <dgm:cxn modelId="{3B917A06-B675-4F2B-AFA6-7238F5B47530}" srcId="{95A00FBD-D6BB-4299-A531-890735F847F6}" destId="{C776D590-2931-4DD4-9CEC-B1A0E4B3F7DE}" srcOrd="2" destOrd="0" parTransId="{03C08081-B5F7-403D-80DF-A98E8E537700}" sibTransId="{70ED78C8-45FD-4588-883A-7F8F45CD6C65}"/>
    <dgm:cxn modelId="{332887E4-8C22-4742-AB1A-D46891502281}" srcId="{95A00FBD-D6BB-4299-A531-890735F847F6}" destId="{776F7214-1E35-4E9E-AA96-DB296CE06B98}" srcOrd="0" destOrd="0" parTransId="{3F9FDE62-96EF-4B10-AC9C-5E56D953819A}" sibTransId="{29B40B61-8CCD-4EAC-8F08-BA4564ABF0AC}"/>
    <dgm:cxn modelId="{97CF94B9-CDDF-4EC6-AD48-075F81143F04}" srcId="{95A00FBD-D6BB-4299-A531-890735F847F6}" destId="{A018EC28-143B-4126-838E-B52872FB07C4}" srcOrd="3" destOrd="0" parTransId="{0567EFDE-7C7D-4197-A59B-AA42E9B355C9}" sibTransId="{E4EEF76B-73CD-4297-83A2-58571E1CEAC8}"/>
    <dgm:cxn modelId="{9289359E-C92E-4209-901F-FBEED52422EA}" srcId="{A018EC28-143B-4126-838E-B52872FB07C4}" destId="{6B4F1C02-3381-4F68-8A2D-35374CB76A60}" srcOrd="0" destOrd="0" parTransId="{7C04E999-89F1-42A1-A1BC-884EF914B3E7}" sibTransId="{B4A3CD9B-5010-42FE-B6A6-BA054254325E}"/>
    <dgm:cxn modelId="{A8E8CB21-0647-4E3E-8EE3-4AFEF85570C4}" srcId="{776F7214-1E35-4E9E-AA96-DB296CE06B98}" destId="{B0464AB7-FBAC-43E6-A5C8-731CF1D38BA0}" srcOrd="1" destOrd="0" parTransId="{6A8ED311-DF51-41CD-AE03-E807CD821987}" sibTransId="{52270E37-7F73-437B-8CD6-2C1E10AFC2A5}"/>
    <dgm:cxn modelId="{567A3FCE-EE83-4AE3-B00E-8D3D93889B63}" type="presOf" srcId="{A018EC28-143B-4126-838E-B52872FB07C4}" destId="{2CF843F4-6381-41E4-969F-7125D601DB1D}" srcOrd="1" destOrd="0" presId="urn:microsoft.com/office/officeart/2005/8/layout/process4"/>
    <dgm:cxn modelId="{014ED29B-BCA9-41B6-B709-16B8D25040B7}" srcId="{776F7214-1E35-4E9E-AA96-DB296CE06B98}" destId="{6B13D217-8BAE-4FBB-A4D2-860A64F72B7E}" srcOrd="2" destOrd="0" parTransId="{0D9DA661-B317-4E78-8163-C2CB2665D1C1}" sibTransId="{AA3BEDF2-FB93-4E1C-9B28-64939EAE7106}"/>
    <dgm:cxn modelId="{9E884044-BE41-4D58-88BE-D79CDD5597AD}" type="presOf" srcId="{95A00FBD-D6BB-4299-A531-890735F847F6}" destId="{F28C8205-C6CE-4493-A53A-84022143CC44}" srcOrd="0" destOrd="0" presId="urn:microsoft.com/office/officeart/2005/8/layout/process4"/>
    <dgm:cxn modelId="{F7967147-3971-48BA-A5E2-E38F7C70A48E}" type="presOf" srcId="{34A0BC25-CDF3-4BD9-8EFC-55F1D09D07D7}" destId="{36310E3C-E168-4724-B92B-77DCB8F380FE}" srcOrd="0" destOrd="0" presId="urn:microsoft.com/office/officeart/2005/8/layout/process4"/>
    <dgm:cxn modelId="{74400977-6A24-4DE9-A2C1-297626BA02CC}" type="presOf" srcId="{C776D590-2931-4DD4-9CEC-B1A0E4B3F7DE}" destId="{895F2263-08A2-41BE-914F-2BB354782BA7}" srcOrd="1" destOrd="0" presId="urn:microsoft.com/office/officeart/2005/8/layout/process4"/>
    <dgm:cxn modelId="{38B41833-04DB-41F7-A9FA-0AEF5E193D48}" type="presOf" srcId="{6B4F1C02-3381-4F68-8A2D-35374CB76A60}" destId="{C9B30B96-3093-48D1-BBEC-CBEEEBC73823}" srcOrd="0" destOrd="0" presId="urn:microsoft.com/office/officeart/2005/8/layout/process4"/>
    <dgm:cxn modelId="{FDC06BD8-2483-4C86-9309-514114E4C393}" type="presOf" srcId="{A018EC28-143B-4126-838E-B52872FB07C4}" destId="{7EAF7265-4DE2-4F07-B22B-40DBE9E21999}" srcOrd="0" destOrd="0" presId="urn:microsoft.com/office/officeart/2005/8/layout/process4"/>
    <dgm:cxn modelId="{0CFCC041-FA6D-40B8-B8CC-283C36207182}" type="presOf" srcId="{7E982864-3579-4899-A67A-1C7ADB378BD5}" destId="{F5E7248D-C73B-4A00-9E6D-75DFD6E748BB}" srcOrd="0" destOrd="0" presId="urn:microsoft.com/office/officeart/2005/8/layout/process4"/>
    <dgm:cxn modelId="{508F5D8B-EC77-47E9-B027-388EADC0593A}" type="presOf" srcId="{776F7214-1E35-4E9E-AA96-DB296CE06B98}" destId="{3B0B0AD9-6FB6-4387-BE1F-1884D2500EC8}" srcOrd="1" destOrd="0" presId="urn:microsoft.com/office/officeart/2005/8/layout/process4"/>
    <dgm:cxn modelId="{530D9624-0C03-4405-BE04-27C5D843FDBA}" type="presOf" srcId="{0595E0C9-BDD1-44C4-B01C-B72E56865A26}" destId="{E585C166-66F0-4D5A-9268-14D1EDAD297F}" srcOrd="0" destOrd="0" presId="urn:microsoft.com/office/officeart/2005/8/layout/process4"/>
    <dgm:cxn modelId="{11660C58-13E6-4669-9726-5DCEC4BEFFCA}" srcId="{A018EC28-143B-4126-838E-B52872FB07C4}" destId="{4E3F89D3-8E97-457E-81FD-D8BCCEAEDF1D}" srcOrd="1" destOrd="0" parTransId="{68F76830-40B9-4E9E-ACD0-D59A06AF385A}" sibTransId="{8D7AB9F9-21E7-4E9A-BC72-DD097F2F6935}"/>
    <dgm:cxn modelId="{CCEA7065-0D79-4386-B4DC-D7AA1A6902B3}" srcId="{95A00FBD-D6BB-4299-A531-890735F847F6}" destId="{34A0BC25-CDF3-4BD9-8EFC-55F1D09D07D7}" srcOrd="1" destOrd="0" parTransId="{0ADD96C6-422E-42AE-AD90-2CF5128F88C7}" sibTransId="{75B4F372-F41C-474A-A759-B812F5C5EEDA}"/>
    <dgm:cxn modelId="{0519FF10-847F-4341-AB95-636D7171C855}" type="presOf" srcId="{776F7214-1E35-4E9E-AA96-DB296CE06B98}" destId="{6BD12A45-E9B4-4F19-A32A-DE2FE5FFED36}" srcOrd="0" destOrd="0" presId="urn:microsoft.com/office/officeart/2005/8/layout/process4"/>
    <dgm:cxn modelId="{545425E5-FD84-4BCF-9BA2-BFD7429F9034}" type="presOf" srcId="{B0464AB7-FBAC-43E6-A5C8-731CF1D38BA0}" destId="{5DD46642-B8F8-427A-AF75-AEE5EBD273A8}" srcOrd="0" destOrd="0" presId="urn:microsoft.com/office/officeart/2005/8/layout/process4"/>
    <dgm:cxn modelId="{0FE15600-E2D2-4201-87F5-EFE852D2AB9B}" type="presOf" srcId="{4E3F89D3-8E97-457E-81FD-D8BCCEAEDF1D}" destId="{D3AFE03E-5F45-4870-83EB-B1AC0E4C49DD}" srcOrd="0" destOrd="0" presId="urn:microsoft.com/office/officeart/2005/8/layout/process4"/>
    <dgm:cxn modelId="{3229939F-4653-46F7-A064-68F09C653A6B}" srcId="{776F7214-1E35-4E9E-AA96-DB296CE06B98}" destId="{7E982864-3579-4899-A67A-1C7ADB378BD5}" srcOrd="0" destOrd="0" parTransId="{A817C906-CA33-4C29-9BEB-BD24CBA9C90D}" sibTransId="{F92A1662-6120-4460-B49E-7D8CA7B0E77C}"/>
    <dgm:cxn modelId="{17B6D8B9-9007-4DF0-902B-4433326EE62E}" srcId="{C776D590-2931-4DD4-9CEC-B1A0E4B3F7DE}" destId="{0595E0C9-BDD1-44C4-B01C-B72E56865A26}" srcOrd="0" destOrd="0" parTransId="{4A69BCE0-33FE-4A02-9D0E-7931C420313B}" sibTransId="{35A96411-E3D0-4972-B29D-4EF4CF0C9A4F}"/>
    <dgm:cxn modelId="{9D227E8B-EBB2-4FA6-B8CA-7422D1A2A424}" type="presOf" srcId="{6B13D217-8BAE-4FBB-A4D2-860A64F72B7E}" destId="{8C557A4D-5612-4CD3-B05F-C1A53E8C74E7}" srcOrd="0" destOrd="0" presId="urn:microsoft.com/office/officeart/2005/8/layout/process4"/>
    <dgm:cxn modelId="{CE4E7FF2-CCE0-4281-B983-DEB3E2E20C0B}" type="presParOf" srcId="{F28C8205-C6CE-4493-A53A-84022143CC44}" destId="{F31412AE-A759-48A9-9163-E7F723665D31}" srcOrd="0" destOrd="0" presId="urn:microsoft.com/office/officeart/2005/8/layout/process4"/>
    <dgm:cxn modelId="{BFB4C10A-928A-402E-BACE-0505FC61C72C}" type="presParOf" srcId="{F31412AE-A759-48A9-9163-E7F723665D31}" destId="{7EAF7265-4DE2-4F07-B22B-40DBE9E21999}" srcOrd="0" destOrd="0" presId="urn:microsoft.com/office/officeart/2005/8/layout/process4"/>
    <dgm:cxn modelId="{790D4A6A-5DC1-4F6C-9DCC-155080A89F41}" type="presParOf" srcId="{F31412AE-A759-48A9-9163-E7F723665D31}" destId="{2CF843F4-6381-41E4-969F-7125D601DB1D}" srcOrd="1" destOrd="0" presId="urn:microsoft.com/office/officeart/2005/8/layout/process4"/>
    <dgm:cxn modelId="{C39A3492-CC83-40F8-A39B-9AB20E709F19}" type="presParOf" srcId="{F31412AE-A759-48A9-9163-E7F723665D31}" destId="{FFA07311-1097-439C-94D7-8085B16A5C93}" srcOrd="2" destOrd="0" presId="urn:microsoft.com/office/officeart/2005/8/layout/process4"/>
    <dgm:cxn modelId="{B08BC02A-133F-4B9F-B591-74473FC3938C}" type="presParOf" srcId="{FFA07311-1097-439C-94D7-8085B16A5C93}" destId="{C9B30B96-3093-48D1-BBEC-CBEEEBC73823}" srcOrd="0" destOrd="0" presId="urn:microsoft.com/office/officeart/2005/8/layout/process4"/>
    <dgm:cxn modelId="{922B77D4-7729-4E9D-BACD-029B3BA5FD43}" type="presParOf" srcId="{FFA07311-1097-439C-94D7-8085B16A5C93}" destId="{D3AFE03E-5F45-4870-83EB-B1AC0E4C49DD}" srcOrd="1" destOrd="0" presId="urn:microsoft.com/office/officeart/2005/8/layout/process4"/>
    <dgm:cxn modelId="{08BCC23C-31B9-4B95-84A8-CE947C47D9C9}" type="presParOf" srcId="{F28C8205-C6CE-4493-A53A-84022143CC44}" destId="{7CDDAD49-65C8-41D9-99AA-BBE356B4D241}" srcOrd="1" destOrd="0" presId="urn:microsoft.com/office/officeart/2005/8/layout/process4"/>
    <dgm:cxn modelId="{4B713632-E093-4D54-8923-9248505561C2}" type="presParOf" srcId="{F28C8205-C6CE-4493-A53A-84022143CC44}" destId="{F9D42B05-C536-434D-A0B6-67BA903D113D}" srcOrd="2" destOrd="0" presId="urn:microsoft.com/office/officeart/2005/8/layout/process4"/>
    <dgm:cxn modelId="{C8E29D82-1F07-473D-96AD-E22A74C79957}" type="presParOf" srcId="{F9D42B05-C536-434D-A0B6-67BA903D113D}" destId="{172B83CF-E7EE-4E55-AF7C-103E94543FB6}" srcOrd="0" destOrd="0" presId="urn:microsoft.com/office/officeart/2005/8/layout/process4"/>
    <dgm:cxn modelId="{6D4E6D12-E5B8-40A1-A26C-7D37BB3068FC}" type="presParOf" srcId="{F9D42B05-C536-434D-A0B6-67BA903D113D}" destId="{895F2263-08A2-41BE-914F-2BB354782BA7}" srcOrd="1" destOrd="0" presId="urn:microsoft.com/office/officeart/2005/8/layout/process4"/>
    <dgm:cxn modelId="{BF82B62B-6034-40AE-9403-32CC274F1D10}" type="presParOf" srcId="{F9D42B05-C536-434D-A0B6-67BA903D113D}" destId="{EA9FFF6E-0038-407D-8F57-9A25424677D4}" srcOrd="2" destOrd="0" presId="urn:microsoft.com/office/officeart/2005/8/layout/process4"/>
    <dgm:cxn modelId="{AAE393FD-A756-4D73-902A-891649D7343E}" type="presParOf" srcId="{EA9FFF6E-0038-407D-8F57-9A25424677D4}" destId="{E585C166-66F0-4D5A-9268-14D1EDAD297F}" srcOrd="0" destOrd="0" presId="urn:microsoft.com/office/officeart/2005/8/layout/process4"/>
    <dgm:cxn modelId="{2C217796-85DF-4651-89F9-4ED61878BE09}" type="presParOf" srcId="{EA9FFF6E-0038-407D-8F57-9A25424677D4}" destId="{F75C6146-4E72-4806-9E73-691B4B1C2EA7}" srcOrd="1" destOrd="0" presId="urn:microsoft.com/office/officeart/2005/8/layout/process4"/>
    <dgm:cxn modelId="{6A8A5767-B471-46D6-ADD5-14882EDF791B}" type="presParOf" srcId="{F28C8205-C6CE-4493-A53A-84022143CC44}" destId="{7B16B384-E641-4930-AADB-ABAAF56C6123}" srcOrd="3" destOrd="0" presId="urn:microsoft.com/office/officeart/2005/8/layout/process4"/>
    <dgm:cxn modelId="{5246CC74-7B26-4084-BE4A-18AD3C9CB9F3}" type="presParOf" srcId="{F28C8205-C6CE-4493-A53A-84022143CC44}" destId="{ACD08758-B50E-4AB5-B71E-C2B7AC1385E4}" srcOrd="4" destOrd="0" presId="urn:microsoft.com/office/officeart/2005/8/layout/process4"/>
    <dgm:cxn modelId="{FEEBC8EB-94F9-4833-9A12-BCD99FE2E4F0}" type="presParOf" srcId="{ACD08758-B50E-4AB5-B71E-C2B7AC1385E4}" destId="{36310E3C-E168-4724-B92B-77DCB8F380FE}" srcOrd="0" destOrd="0" presId="urn:microsoft.com/office/officeart/2005/8/layout/process4"/>
    <dgm:cxn modelId="{0653DAE3-E124-49E9-8295-33EB0B5C1D5A}" type="presParOf" srcId="{F28C8205-C6CE-4493-A53A-84022143CC44}" destId="{BB3D60D2-1D9F-4062-9E85-56A22C10139A}" srcOrd="5" destOrd="0" presId="urn:microsoft.com/office/officeart/2005/8/layout/process4"/>
    <dgm:cxn modelId="{09462116-CF17-4123-9492-C5FE3224E131}" type="presParOf" srcId="{F28C8205-C6CE-4493-A53A-84022143CC44}" destId="{9FD9F678-80AD-4554-A1AA-CCA8EC9DD093}" srcOrd="6" destOrd="0" presId="urn:microsoft.com/office/officeart/2005/8/layout/process4"/>
    <dgm:cxn modelId="{1EE04331-DDE4-4256-8F30-9246682E126C}" type="presParOf" srcId="{9FD9F678-80AD-4554-A1AA-CCA8EC9DD093}" destId="{6BD12A45-E9B4-4F19-A32A-DE2FE5FFED36}" srcOrd="0" destOrd="0" presId="urn:microsoft.com/office/officeart/2005/8/layout/process4"/>
    <dgm:cxn modelId="{ED499E1F-576A-4930-82B8-76A15F8955A2}" type="presParOf" srcId="{9FD9F678-80AD-4554-A1AA-CCA8EC9DD093}" destId="{3B0B0AD9-6FB6-4387-BE1F-1884D2500EC8}" srcOrd="1" destOrd="0" presId="urn:microsoft.com/office/officeart/2005/8/layout/process4"/>
    <dgm:cxn modelId="{494B75DA-E2E0-4CF1-8CEC-EB450AED1475}" type="presParOf" srcId="{9FD9F678-80AD-4554-A1AA-CCA8EC9DD093}" destId="{D76AE1C8-A232-4D1F-AD1A-E8270CEBB7D9}" srcOrd="2" destOrd="0" presId="urn:microsoft.com/office/officeart/2005/8/layout/process4"/>
    <dgm:cxn modelId="{79805F38-4E2B-41A9-8C4D-095AF3A45D43}" type="presParOf" srcId="{D76AE1C8-A232-4D1F-AD1A-E8270CEBB7D9}" destId="{F5E7248D-C73B-4A00-9E6D-75DFD6E748BB}" srcOrd="0" destOrd="0" presId="urn:microsoft.com/office/officeart/2005/8/layout/process4"/>
    <dgm:cxn modelId="{368891FA-08C4-4B78-B4B4-60DBCD879953}" type="presParOf" srcId="{D76AE1C8-A232-4D1F-AD1A-E8270CEBB7D9}" destId="{5DD46642-B8F8-427A-AF75-AEE5EBD273A8}" srcOrd="1" destOrd="0" presId="urn:microsoft.com/office/officeart/2005/8/layout/process4"/>
    <dgm:cxn modelId="{C6EDA9D6-0A1A-40D2-A050-612069D1C4FF}" type="presParOf" srcId="{D76AE1C8-A232-4D1F-AD1A-E8270CEBB7D9}" destId="{8C557A4D-5612-4CD3-B05F-C1A53E8C74E7}" srcOrd="2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5A00FBD-D6BB-4299-A531-890735F847F6}" type="doc">
      <dgm:prSet loTypeId="urn:microsoft.com/office/officeart/2005/8/layout/process4" loCatId="list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76F7214-1E35-4E9E-AA96-DB296CE06B98}">
      <dgm:prSet phldrT="[Text]" custT="1"/>
      <dgm:spPr/>
      <dgm:t>
        <a:bodyPr/>
        <a:lstStyle/>
        <a:p>
          <a:r>
            <a:rPr lang="en-US" sz="2800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Collision Processing </a:t>
          </a:r>
          <a:r>
            <a:rPr lang="en-US" sz="2800" b="1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{</a:t>
          </a:r>
          <a:r>
            <a:rPr lang="en-US" sz="2800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</a:t>
          </a:r>
          <a:r>
            <a:rPr lang="en-US" sz="2800" i="1" dirty="0" smtClean="0">
              <a:solidFill>
                <a:schemeClr val="tx1"/>
              </a:solidFill>
              <a:effectLst/>
            </a:rPr>
            <a:t>accumulate force from neighbors, collider, walls </a:t>
          </a:r>
          <a:r>
            <a:rPr lang="en-US" sz="2800" b="1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}</a:t>
          </a:r>
          <a:endParaRPr lang="en-US" sz="2800" b="1" dirty="0"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3F9FDE62-96EF-4B10-AC9C-5E56D953819A}" type="parTrans" cxnId="{332887E4-8C22-4742-AB1A-D46891502281}">
      <dgm:prSet/>
      <dgm:spPr/>
      <dgm:t>
        <a:bodyPr/>
        <a:lstStyle/>
        <a:p>
          <a:endParaRPr lang="en-US"/>
        </a:p>
      </dgm:t>
    </dgm:pt>
    <dgm:pt modelId="{29B40B61-8CCD-4EAC-8F08-BA4564ABF0AC}" type="sibTrans" cxnId="{332887E4-8C22-4742-AB1A-D46891502281}">
      <dgm:prSet/>
      <dgm:spPr/>
      <dgm:t>
        <a:bodyPr/>
        <a:lstStyle/>
        <a:p>
          <a:endParaRPr lang="en-US"/>
        </a:p>
      </dgm:t>
    </dgm:pt>
    <dgm:pt modelId="{7E982864-3579-4899-A67A-1C7ADB378BD5}">
      <dgm:prSet phldrT="[Text]" custT="1"/>
      <dgm:spPr/>
      <dgm:t>
        <a:bodyPr/>
        <a:lstStyle/>
        <a:p>
          <a:r>
            <a:rPr lang="en-US" sz="2400" dirty="0" smtClean="0">
              <a:solidFill>
                <a:schemeClr val="tx1"/>
              </a:solidFill>
            </a:rPr>
            <a:t>Pressure (damped spring)</a:t>
          </a:r>
          <a:endParaRPr lang="en-US" sz="2400" dirty="0">
            <a:solidFill>
              <a:schemeClr val="tx1"/>
            </a:solidFill>
          </a:endParaRPr>
        </a:p>
      </dgm:t>
    </dgm:pt>
    <dgm:pt modelId="{A817C906-CA33-4C29-9BEB-BD24CBA9C90D}" type="parTrans" cxnId="{3229939F-4653-46F7-A064-68F09C653A6B}">
      <dgm:prSet/>
      <dgm:spPr/>
      <dgm:t>
        <a:bodyPr/>
        <a:lstStyle/>
        <a:p>
          <a:endParaRPr lang="en-US"/>
        </a:p>
      </dgm:t>
    </dgm:pt>
    <dgm:pt modelId="{F92A1662-6120-4460-B49E-7D8CA7B0E77C}" type="sibTrans" cxnId="{3229939F-4653-46F7-A064-68F09C653A6B}">
      <dgm:prSet/>
      <dgm:spPr/>
      <dgm:t>
        <a:bodyPr/>
        <a:lstStyle/>
        <a:p>
          <a:endParaRPr lang="en-US"/>
        </a:p>
      </dgm:t>
    </dgm:pt>
    <dgm:pt modelId="{6B13D217-8BAE-4FBB-A4D2-860A64F72B7E}">
      <dgm:prSet phldrT="[Text]" custT="1"/>
      <dgm:spPr/>
      <dgm:t>
        <a:bodyPr/>
        <a:lstStyle/>
        <a:p>
          <a:r>
            <a:rPr lang="en-US" sz="2400" dirty="0" smtClean="0">
              <a:solidFill>
                <a:schemeClr val="tx1"/>
              </a:solidFill>
            </a:rPr>
            <a:t>Shear (viscosity)</a:t>
          </a:r>
          <a:endParaRPr lang="en-US" sz="2400" dirty="0">
            <a:solidFill>
              <a:schemeClr val="tx1"/>
            </a:solidFill>
          </a:endParaRPr>
        </a:p>
      </dgm:t>
    </dgm:pt>
    <dgm:pt modelId="{0D9DA661-B317-4E78-8163-C2CB2665D1C1}" type="parTrans" cxnId="{014ED29B-BCA9-41B6-B709-16B8D25040B7}">
      <dgm:prSet/>
      <dgm:spPr/>
      <dgm:t>
        <a:bodyPr/>
        <a:lstStyle/>
        <a:p>
          <a:endParaRPr lang="en-US"/>
        </a:p>
      </dgm:t>
    </dgm:pt>
    <dgm:pt modelId="{AA3BEDF2-FB93-4E1C-9B28-64939EAE7106}" type="sibTrans" cxnId="{014ED29B-BCA9-41B6-B709-16B8D25040B7}">
      <dgm:prSet/>
      <dgm:spPr/>
      <dgm:t>
        <a:bodyPr/>
        <a:lstStyle/>
        <a:p>
          <a:endParaRPr lang="en-US"/>
        </a:p>
      </dgm:t>
    </dgm:pt>
    <dgm:pt modelId="{C776D590-2931-4DD4-9CEC-B1A0E4B3F7DE}">
      <dgm:prSet phldrT="[Text]" custT="1"/>
      <dgm:spPr/>
      <dgm:t>
        <a:bodyPr/>
        <a:lstStyle/>
        <a:p>
          <a:r>
            <a:rPr lang="en-US" sz="2800" b="0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Integration</a:t>
          </a:r>
          <a:r>
            <a:rPr lang="en-US" sz="2800" b="1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{ </a:t>
          </a:r>
          <a:r>
            <a:rPr lang="en-US" sz="2800" b="0" i="1" dirty="0" smtClean="0">
              <a:solidFill>
                <a:schemeClr val="tx1"/>
              </a:solidFill>
              <a:effectLst/>
            </a:rPr>
            <a:t>position </a:t>
          </a:r>
          <a:r>
            <a:rPr lang="en-US" sz="2800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←</a:t>
          </a:r>
          <a:r>
            <a:rPr lang="en-US" sz="2800" b="0" i="1" dirty="0" smtClean="0">
              <a:solidFill>
                <a:schemeClr val="tx1"/>
              </a:solidFill>
              <a:effectLst/>
            </a:rPr>
            <a:t> velocity </a:t>
          </a:r>
          <a:r>
            <a:rPr lang="en-US" sz="2800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←</a:t>
          </a:r>
          <a:r>
            <a:rPr lang="en-US" sz="2800" b="0" i="1" dirty="0" smtClean="0">
              <a:solidFill>
                <a:schemeClr val="tx1"/>
              </a:solidFill>
              <a:effectLst/>
            </a:rPr>
            <a:t> force </a:t>
          </a:r>
          <a:r>
            <a:rPr lang="en-US" sz="2800" b="1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}</a:t>
          </a:r>
          <a:endParaRPr lang="en-US" sz="2800" b="1" dirty="0"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03C08081-B5F7-403D-80DF-A98E8E537700}" type="parTrans" cxnId="{3B917A06-B675-4F2B-AFA6-7238F5B47530}">
      <dgm:prSet/>
      <dgm:spPr/>
      <dgm:t>
        <a:bodyPr/>
        <a:lstStyle/>
        <a:p>
          <a:endParaRPr lang="en-US"/>
        </a:p>
      </dgm:t>
    </dgm:pt>
    <dgm:pt modelId="{70ED78C8-45FD-4588-883A-7F8F45CD6C65}" type="sibTrans" cxnId="{3B917A06-B675-4F2B-AFA6-7238F5B47530}">
      <dgm:prSet/>
      <dgm:spPr/>
      <dgm:t>
        <a:bodyPr/>
        <a:lstStyle/>
        <a:p>
          <a:endParaRPr lang="en-US"/>
        </a:p>
      </dgm:t>
    </dgm:pt>
    <dgm:pt modelId="{0595E0C9-BDD1-44C4-B01C-B72E56865A26}">
      <dgm:prSet phldrT="[Text]"/>
      <dgm:spPr/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Change in velocity </a:t>
          </a:r>
          <a:r>
            <a:rPr lang="en-US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←</a:t>
          </a:r>
          <a:r>
            <a:rPr lang="en-US" dirty="0" smtClean="0">
              <a:solidFill>
                <a:schemeClr val="tx1"/>
              </a:solidFill>
            </a:rPr>
            <a:t> accumulated force</a:t>
          </a:r>
          <a:endParaRPr lang="en-US" dirty="0">
            <a:solidFill>
              <a:schemeClr val="tx1"/>
            </a:solidFill>
          </a:endParaRPr>
        </a:p>
      </dgm:t>
    </dgm:pt>
    <dgm:pt modelId="{4A69BCE0-33FE-4A02-9D0E-7931C420313B}" type="parTrans" cxnId="{17B6D8B9-9007-4DF0-902B-4433326EE62E}">
      <dgm:prSet/>
      <dgm:spPr/>
      <dgm:t>
        <a:bodyPr/>
        <a:lstStyle/>
        <a:p>
          <a:endParaRPr lang="en-US"/>
        </a:p>
      </dgm:t>
    </dgm:pt>
    <dgm:pt modelId="{35A96411-E3D0-4972-B29D-4EF4CF0C9A4F}" type="sibTrans" cxnId="{17B6D8B9-9007-4DF0-902B-4433326EE62E}">
      <dgm:prSet/>
      <dgm:spPr/>
      <dgm:t>
        <a:bodyPr/>
        <a:lstStyle/>
        <a:p>
          <a:endParaRPr lang="en-US"/>
        </a:p>
      </dgm:t>
    </dgm:pt>
    <dgm:pt modelId="{DDDFFA57-EB1A-47C8-A582-A602BAD11B93}">
      <dgm:prSet phldrT="[Text]"/>
      <dgm:spPr/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Position </a:t>
          </a:r>
          <a:r>
            <a:rPr lang="en-US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← </a:t>
          </a:r>
          <a:r>
            <a:rPr lang="en-US" dirty="0" smtClean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  <a:t>simulation time step * velocity</a:t>
          </a:r>
          <a:endParaRPr lang="en-US" dirty="0">
            <a:solidFill>
              <a:schemeClr val="tx1"/>
            </a:solidFill>
          </a:endParaRPr>
        </a:p>
      </dgm:t>
    </dgm:pt>
    <dgm:pt modelId="{3B44DA6A-940F-4397-854F-D8AB795F53D9}" type="parTrans" cxnId="{5166BEB5-9C67-490A-9C70-5C7E98312AE8}">
      <dgm:prSet/>
      <dgm:spPr/>
      <dgm:t>
        <a:bodyPr/>
        <a:lstStyle/>
        <a:p>
          <a:endParaRPr lang="en-US"/>
        </a:p>
      </dgm:t>
    </dgm:pt>
    <dgm:pt modelId="{1B02A2D8-BEC8-4A61-898D-ADEC5F3F86DC}" type="sibTrans" cxnId="{5166BEB5-9C67-490A-9C70-5C7E98312AE8}">
      <dgm:prSet/>
      <dgm:spPr/>
      <dgm:t>
        <a:bodyPr/>
        <a:lstStyle/>
        <a:p>
          <a:endParaRPr lang="en-US"/>
        </a:p>
      </dgm:t>
    </dgm:pt>
    <dgm:pt modelId="{A018EC28-143B-4126-838E-B52872FB07C4}">
      <dgm:prSet phldrT="[Text]" custT="1"/>
      <dgm:spPr/>
      <dgm:t>
        <a:bodyPr/>
        <a:lstStyle/>
        <a:p>
          <a:r>
            <a:rPr lang="en-US" sz="2800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Grid update </a:t>
          </a:r>
          <a:r>
            <a:rPr lang="en-US" sz="2800" b="1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{ </a:t>
          </a:r>
          <a:r>
            <a:rPr lang="en-US" sz="2800" b="0" i="1" dirty="0" smtClean="0">
              <a:solidFill>
                <a:schemeClr val="tx1"/>
              </a:solidFill>
              <a:effectLst/>
            </a:rPr>
            <a:t>position and velocity are sorted according to grid index</a:t>
          </a:r>
          <a:r>
            <a:rPr lang="en-US" sz="2800" b="1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}</a:t>
          </a:r>
          <a:endParaRPr lang="en-US" sz="2800" b="1" dirty="0"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0567EFDE-7C7D-4197-A59B-AA42E9B355C9}" type="parTrans" cxnId="{97CF94B9-CDDF-4EC6-AD48-075F81143F04}">
      <dgm:prSet/>
      <dgm:spPr/>
      <dgm:t>
        <a:bodyPr/>
        <a:lstStyle/>
        <a:p>
          <a:endParaRPr lang="en-US"/>
        </a:p>
      </dgm:t>
    </dgm:pt>
    <dgm:pt modelId="{E4EEF76B-73CD-4297-83A2-58571E1CEAC8}" type="sibTrans" cxnId="{97CF94B9-CDDF-4EC6-AD48-075F81143F04}">
      <dgm:prSet/>
      <dgm:spPr/>
      <dgm:t>
        <a:bodyPr/>
        <a:lstStyle/>
        <a:p>
          <a:endParaRPr lang="en-US"/>
        </a:p>
      </dgm:t>
    </dgm:pt>
    <dgm:pt modelId="{6B4F1C02-3381-4F68-8A2D-35374CB76A60}">
      <dgm:prSet phldrT="[Text]"/>
      <dgm:spPr/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Fast radix sorting and update to new</a:t>
          </a:r>
          <a:endParaRPr lang="en-US" dirty="0">
            <a:solidFill>
              <a:schemeClr val="tx1"/>
            </a:solidFill>
          </a:endParaRPr>
        </a:p>
      </dgm:t>
    </dgm:pt>
    <dgm:pt modelId="{7C04E999-89F1-42A1-A1BC-884EF914B3E7}" type="parTrans" cxnId="{9289359E-C92E-4209-901F-FBEED52422EA}">
      <dgm:prSet/>
      <dgm:spPr/>
      <dgm:t>
        <a:bodyPr/>
        <a:lstStyle/>
        <a:p>
          <a:endParaRPr lang="en-US"/>
        </a:p>
      </dgm:t>
    </dgm:pt>
    <dgm:pt modelId="{B4A3CD9B-5010-42FE-B6A6-BA054254325E}" type="sibTrans" cxnId="{9289359E-C92E-4209-901F-FBEED52422EA}">
      <dgm:prSet/>
      <dgm:spPr/>
      <dgm:t>
        <a:bodyPr/>
        <a:lstStyle/>
        <a:p>
          <a:endParaRPr lang="en-US"/>
        </a:p>
      </dgm:t>
    </dgm:pt>
    <dgm:pt modelId="{4E3F89D3-8E97-457E-81FD-D8BCCEAEDF1D}">
      <dgm:prSet phldrT="[Text]"/>
      <dgm:spPr/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Improve memory access coherence</a:t>
          </a:r>
          <a:endParaRPr lang="en-US" dirty="0">
            <a:solidFill>
              <a:schemeClr val="tx1"/>
            </a:solidFill>
          </a:endParaRPr>
        </a:p>
      </dgm:t>
    </dgm:pt>
    <dgm:pt modelId="{68F76830-40B9-4E9E-ACD0-D59A06AF385A}" type="parTrans" cxnId="{11660C58-13E6-4669-9726-5DCEC4BEFFCA}">
      <dgm:prSet/>
      <dgm:spPr/>
      <dgm:t>
        <a:bodyPr/>
        <a:lstStyle/>
        <a:p>
          <a:endParaRPr lang="en-US"/>
        </a:p>
      </dgm:t>
    </dgm:pt>
    <dgm:pt modelId="{8D7AB9F9-21E7-4E9A-BC72-DD097F2F6935}" type="sibTrans" cxnId="{11660C58-13E6-4669-9726-5DCEC4BEFFCA}">
      <dgm:prSet/>
      <dgm:spPr/>
      <dgm:t>
        <a:bodyPr/>
        <a:lstStyle/>
        <a:p>
          <a:endParaRPr lang="en-US"/>
        </a:p>
      </dgm:t>
    </dgm:pt>
    <dgm:pt modelId="{B0464AB7-FBAC-43E6-A5C8-731CF1D38BA0}">
      <dgm:prSet phldrT="[Text]" custT="1"/>
      <dgm:spPr/>
      <dgm:t>
        <a:bodyPr/>
        <a:lstStyle/>
        <a:p>
          <a:r>
            <a:rPr lang="en-US" sz="2400" dirty="0" smtClean="0">
              <a:solidFill>
                <a:schemeClr val="tx1"/>
              </a:solidFill>
            </a:rPr>
            <a:t>Attraction (after collision)</a:t>
          </a:r>
          <a:endParaRPr lang="en-US" sz="2400" dirty="0">
            <a:solidFill>
              <a:schemeClr val="tx1"/>
            </a:solidFill>
          </a:endParaRPr>
        </a:p>
      </dgm:t>
    </dgm:pt>
    <dgm:pt modelId="{6A8ED311-DF51-41CD-AE03-E807CD821987}" type="parTrans" cxnId="{A8E8CB21-0647-4E3E-8EE3-4AFEF85570C4}">
      <dgm:prSet/>
      <dgm:spPr/>
      <dgm:t>
        <a:bodyPr/>
        <a:lstStyle/>
        <a:p>
          <a:endParaRPr lang="en-US"/>
        </a:p>
      </dgm:t>
    </dgm:pt>
    <dgm:pt modelId="{52270E37-7F73-437B-8CD6-2C1E10AFC2A5}" type="sibTrans" cxnId="{A8E8CB21-0647-4E3E-8EE3-4AFEF85570C4}">
      <dgm:prSet/>
      <dgm:spPr/>
      <dgm:t>
        <a:bodyPr/>
        <a:lstStyle/>
        <a:p>
          <a:endParaRPr lang="en-US"/>
        </a:p>
      </dgm:t>
    </dgm:pt>
    <dgm:pt modelId="{34A0BC25-CDF3-4BD9-8EFC-55F1D09D07D7}">
      <dgm:prSet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If proxy collision detected: non-zero collider forces sent to host for accumulation</a:t>
          </a:r>
          <a:endParaRPr lang="en-US" dirty="0">
            <a:solidFill>
              <a:schemeClr val="tx1"/>
            </a:solidFill>
          </a:endParaRPr>
        </a:p>
      </dgm:t>
    </dgm:pt>
    <dgm:pt modelId="{0ADD96C6-422E-42AE-AD90-2CF5128F88C7}" type="parTrans" cxnId="{CCEA7065-0D79-4386-B4DC-D7AA1A6902B3}">
      <dgm:prSet/>
      <dgm:spPr/>
      <dgm:t>
        <a:bodyPr/>
        <a:lstStyle/>
        <a:p>
          <a:endParaRPr lang="en-US"/>
        </a:p>
      </dgm:t>
    </dgm:pt>
    <dgm:pt modelId="{75B4F372-F41C-474A-A759-B812F5C5EEDA}" type="sibTrans" cxnId="{CCEA7065-0D79-4386-B4DC-D7AA1A6902B3}">
      <dgm:prSet/>
      <dgm:spPr/>
      <dgm:t>
        <a:bodyPr/>
        <a:lstStyle/>
        <a:p>
          <a:endParaRPr lang="en-US"/>
        </a:p>
      </dgm:t>
    </dgm:pt>
    <dgm:pt modelId="{F28C8205-C6CE-4493-A53A-84022143CC44}" type="pres">
      <dgm:prSet presAssocID="{95A00FBD-D6BB-4299-A531-890735F847F6}" presName="Name0" presStyleCnt="0">
        <dgm:presLayoutVars>
          <dgm:dir/>
          <dgm:animLvl val="lvl"/>
          <dgm:resizeHandles val="exact"/>
        </dgm:presLayoutVars>
      </dgm:prSet>
      <dgm:spPr/>
    </dgm:pt>
    <dgm:pt modelId="{F31412AE-A759-48A9-9163-E7F723665D31}" type="pres">
      <dgm:prSet presAssocID="{A018EC28-143B-4126-838E-B52872FB07C4}" presName="boxAndChildren" presStyleCnt="0"/>
      <dgm:spPr/>
    </dgm:pt>
    <dgm:pt modelId="{7EAF7265-4DE2-4F07-B22B-40DBE9E21999}" type="pres">
      <dgm:prSet presAssocID="{A018EC28-143B-4126-838E-B52872FB07C4}" presName="parentTextBox" presStyleLbl="node1" presStyleIdx="0" presStyleCnt="4"/>
      <dgm:spPr/>
      <dgm:t>
        <a:bodyPr/>
        <a:lstStyle/>
        <a:p>
          <a:endParaRPr lang="en-US"/>
        </a:p>
      </dgm:t>
    </dgm:pt>
    <dgm:pt modelId="{2CF843F4-6381-41E4-969F-7125D601DB1D}" type="pres">
      <dgm:prSet presAssocID="{A018EC28-143B-4126-838E-B52872FB07C4}" presName="entireBox" presStyleLbl="node1" presStyleIdx="0" presStyleCnt="4"/>
      <dgm:spPr/>
      <dgm:t>
        <a:bodyPr/>
        <a:lstStyle/>
        <a:p>
          <a:endParaRPr lang="en-US"/>
        </a:p>
      </dgm:t>
    </dgm:pt>
    <dgm:pt modelId="{FFA07311-1097-439C-94D7-8085B16A5C93}" type="pres">
      <dgm:prSet presAssocID="{A018EC28-143B-4126-838E-B52872FB07C4}" presName="descendantBox" presStyleCnt="0"/>
      <dgm:spPr/>
    </dgm:pt>
    <dgm:pt modelId="{C9B30B96-3093-48D1-BBEC-CBEEEBC73823}" type="pres">
      <dgm:prSet presAssocID="{6B4F1C02-3381-4F68-8A2D-35374CB76A60}" presName="childTextBox" presStyleLbl="fgAccFollowNode1" presStyleIdx="0" presStyleCnt="7">
        <dgm:presLayoutVars>
          <dgm:bulletEnabled val="1"/>
        </dgm:presLayoutVars>
      </dgm:prSet>
      <dgm:spPr/>
    </dgm:pt>
    <dgm:pt modelId="{D3AFE03E-5F45-4870-83EB-B1AC0E4C49DD}" type="pres">
      <dgm:prSet presAssocID="{4E3F89D3-8E97-457E-81FD-D8BCCEAEDF1D}" presName="childTextBox" presStyleLbl="fgAccFollowNode1" presStyleIdx="1" presStyleCnt="7" custScaleX="106858">
        <dgm:presLayoutVars>
          <dgm:bulletEnabled val="1"/>
        </dgm:presLayoutVars>
      </dgm:prSet>
      <dgm:spPr/>
    </dgm:pt>
    <dgm:pt modelId="{7CDDAD49-65C8-41D9-99AA-BBE356B4D241}" type="pres">
      <dgm:prSet presAssocID="{70ED78C8-45FD-4588-883A-7F8F45CD6C65}" presName="sp" presStyleCnt="0"/>
      <dgm:spPr/>
    </dgm:pt>
    <dgm:pt modelId="{F9D42B05-C536-434D-A0B6-67BA903D113D}" type="pres">
      <dgm:prSet presAssocID="{C776D590-2931-4DD4-9CEC-B1A0E4B3F7DE}" presName="arrowAndChildren" presStyleCnt="0"/>
      <dgm:spPr/>
    </dgm:pt>
    <dgm:pt modelId="{172B83CF-E7EE-4E55-AF7C-103E94543FB6}" type="pres">
      <dgm:prSet presAssocID="{C776D590-2931-4DD4-9CEC-B1A0E4B3F7DE}" presName="parentTextArrow" presStyleLbl="node1" presStyleIdx="0" presStyleCnt="4"/>
      <dgm:spPr/>
      <dgm:t>
        <a:bodyPr/>
        <a:lstStyle/>
        <a:p>
          <a:endParaRPr lang="en-US"/>
        </a:p>
      </dgm:t>
    </dgm:pt>
    <dgm:pt modelId="{895F2263-08A2-41BE-914F-2BB354782BA7}" type="pres">
      <dgm:prSet presAssocID="{C776D590-2931-4DD4-9CEC-B1A0E4B3F7DE}" presName="arrow" presStyleLbl="node1" presStyleIdx="1" presStyleCnt="4"/>
      <dgm:spPr/>
      <dgm:t>
        <a:bodyPr/>
        <a:lstStyle/>
        <a:p>
          <a:endParaRPr lang="en-US"/>
        </a:p>
      </dgm:t>
    </dgm:pt>
    <dgm:pt modelId="{EA9FFF6E-0038-407D-8F57-9A25424677D4}" type="pres">
      <dgm:prSet presAssocID="{C776D590-2931-4DD4-9CEC-B1A0E4B3F7DE}" presName="descendantArrow" presStyleCnt="0"/>
      <dgm:spPr/>
    </dgm:pt>
    <dgm:pt modelId="{E585C166-66F0-4D5A-9268-14D1EDAD297F}" type="pres">
      <dgm:prSet presAssocID="{0595E0C9-BDD1-44C4-B01C-B72E56865A26}" presName="childTextArrow" presStyleLbl="fgAccFollow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75C6146-4E72-4806-9E73-691B4B1C2EA7}" type="pres">
      <dgm:prSet presAssocID="{DDDFFA57-EB1A-47C8-A582-A602BAD11B93}" presName="childTextArrow" presStyleLbl="fgAccFollowNode1" presStyleIdx="3" presStyleCnt="7" custScaleX="10848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B16B384-E641-4930-AADB-ABAAF56C6123}" type="pres">
      <dgm:prSet presAssocID="{75B4F372-F41C-474A-A759-B812F5C5EEDA}" presName="sp" presStyleCnt="0"/>
      <dgm:spPr/>
    </dgm:pt>
    <dgm:pt modelId="{ACD08758-B50E-4AB5-B71E-C2B7AC1385E4}" type="pres">
      <dgm:prSet presAssocID="{34A0BC25-CDF3-4BD9-8EFC-55F1D09D07D7}" presName="arrowAndChildren" presStyleCnt="0"/>
      <dgm:spPr/>
    </dgm:pt>
    <dgm:pt modelId="{36310E3C-E168-4724-B92B-77DCB8F380FE}" type="pres">
      <dgm:prSet presAssocID="{34A0BC25-CDF3-4BD9-8EFC-55F1D09D07D7}" presName="parentTextArrow" presStyleLbl="node1" presStyleIdx="2" presStyleCnt="4" custScaleY="71187"/>
      <dgm:spPr/>
      <dgm:t>
        <a:bodyPr/>
        <a:lstStyle/>
        <a:p>
          <a:endParaRPr lang="en-US"/>
        </a:p>
      </dgm:t>
    </dgm:pt>
    <dgm:pt modelId="{BB3D60D2-1D9F-4062-9E85-56A22C10139A}" type="pres">
      <dgm:prSet presAssocID="{29B40B61-8CCD-4EAC-8F08-BA4564ABF0AC}" presName="sp" presStyleCnt="0"/>
      <dgm:spPr/>
    </dgm:pt>
    <dgm:pt modelId="{9FD9F678-80AD-4554-A1AA-CCA8EC9DD093}" type="pres">
      <dgm:prSet presAssocID="{776F7214-1E35-4E9E-AA96-DB296CE06B98}" presName="arrowAndChildren" presStyleCnt="0"/>
      <dgm:spPr/>
    </dgm:pt>
    <dgm:pt modelId="{6BD12A45-E9B4-4F19-A32A-DE2FE5FFED36}" type="pres">
      <dgm:prSet presAssocID="{776F7214-1E35-4E9E-AA96-DB296CE06B98}" presName="parentTextArrow" presStyleLbl="node1" presStyleIdx="2" presStyleCnt="4"/>
      <dgm:spPr/>
      <dgm:t>
        <a:bodyPr/>
        <a:lstStyle/>
        <a:p>
          <a:endParaRPr lang="en-US"/>
        </a:p>
      </dgm:t>
    </dgm:pt>
    <dgm:pt modelId="{3B0B0AD9-6FB6-4387-BE1F-1884D2500EC8}" type="pres">
      <dgm:prSet presAssocID="{776F7214-1E35-4E9E-AA96-DB296CE06B98}" presName="arrow" presStyleLbl="node1" presStyleIdx="3" presStyleCnt="4"/>
      <dgm:spPr/>
      <dgm:t>
        <a:bodyPr/>
        <a:lstStyle/>
        <a:p>
          <a:endParaRPr lang="en-US"/>
        </a:p>
      </dgm:t>
    </dgm:pt>
    <dgm:pt modelId="{D76AE1C8-A232-4D1F-AD1A-E8270CEBB7D9}" type="pres">
      <dgm:prSet presAssocID="{776F7214-1E35-4E9E-AA96-DB296CE06B98}" presName="descendantArrow" presStyleCnt="0"/>
      <dgm:spPr/>
    </dgm:pt>
    <dgm:pt modelId="{F5E7248D-C73B-4A00-9E6D-75DFD6E748BB}" type="pres">
      <dgm:prSet presAssocID="{7E982864-3579-4899-A67A-1C7ADB378BD5}" presName="childTextArrow" presStyleLbl="fgAccFollow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DD46642-B8F8-427A-AF75-AEE5EBD273A8}" type="pres">
      <dgm:prSet presAssocID="{B0464AB7-FBAC-43E6-A5C8-731CF1D38BA0}" presName="childTextArrow" presStyleLbl="fgAccFollow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C557A4D-5612-4CD3-B05F-C1A53E8C74E7}" type="pres">
      <dgm:prSet presAssocID="{6B13D217-8BAE-4FBB-A4D2-860A64F72B7E}" presName="childTextArrow" presStyleLbl="fgAccFollow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3AC1604-08C8-4971-8278-E33395F6831C}" type="presOf" srcId="{0595E0C9-BDD1-44C4-B01C-B72E56865A26}" destId="{E585C166-66F0-4D5A-9268-14D1EDAD297F}" srcOrd="0" destOrd="0" presId="urn:microsoft.com/office/officeart/2005/8/layout/process4"/>
    <dgm:cxn modelId="{5166BEB5-9C67-490A-9C70-5C7E98312AE8}" srcId="{C776D590-2931-4DD4-9CEC-B1A0E4B3F7DE}" destId="{DDDFFA57-EB1A-47C8-A582-A602BAD11B93}" srcOrd="1" destOrd="0" parTransId="{3B44DA6A-940F-4397-854F-D8AB795F53D9}" sibTransId="{1B02A2D8-BEC8-4A61-898D-ADEC5F3F86DC}"/>
    <dgm:cxn modelId="{CF9B6C4B-690C-4A06-89F6-B539C337435E}" type="presOf" srcId="{6B4F1C02-3381-4F68-8A2D-35374CB76A60}" destId="{C9B30B96-3093-48D1-BBEC-CBEEEBC73823}" srcOrd="0" destOrd="0" presId="urn:microsoft.com/office/officeart/2005/8/layout/process4"/>
    <dgm:cxn modelId="{F21BB195-4876-48D1-A1AA-44EA695E6C33}" type="presOf" srcId="{A018EC28-143B-4126-838E-B52872FB07C4}" destId="{2CF843F4-6381-41E4-969F-7125D601DB1D}" srcOrd="1" destOrd="0" presId="urn:microsoft.com/office/officeart/2005/8/layout/process4"/>
    <dgm:cxn modelId="{5DDF1AD8-3042-410C-8FB9-FF80A7788AB1}" type="presOf" srcId="{776F7214-1E35-4E9E-AA96-DB296CE06B98}" destId="{3B0B0AD9-6FB6-4387-BE1F-1884D2500EC8}" srcOrd="1" destOrd="0" presId="urn:microsoft.com/office/officeart/2005/8/layout/process4"/>
    <dgm:cxn modelId="{CDF33212-633B-4B40-BDFB-5A04A92EDAA9}" type="presOf" srcId="{6B13D217-8BAE-4FBB-A4D2-860A64F72B7E}" destId="{8C557A4D-5612-4CD3-B05F-C1A53E8C74E7}" srcOrd="0" destOrd="0" presId="urn:microsoft.com/office/officeart/2005/8/layout/process4"/>
    <dgm:cxn modelId="{68947291-A598-4162-BCCD-1A4D48B94CA9}" type="presOf" srcId="{DDDFFA57-EB1A-47C8-A582-A602BAD11B93}" destId="{F75C6146-4E72-4806-9E73-691B4B1C2EA7}" srcOrd="0" destOrd="0" presId="urn:microsoft.com/office/officeart/2005/8/layout/process4"/>
    <dgm:cxn modelId="{34066065-556E-4E35-83E4-730B14C60D3A}" type="presOf" srcId="{B0464AB7-FBAC-43E6-A5C8-731CF1D38BA0}" destId="{5DD46642-B8F8-427A-AF75-AEE5EBD273A8}" srcOrd="0" destOrd="0" presId="urn:microsoft.com/office/officeart/2005/8/layout/process4"/>
    <dgm:cxn modelId="{3B917A06-B675-4F2B-AFA6-7238F5B47530}" srcId="{95A00FBD-D6BB-4299-A531-890735F847F6}" destId="{C776D590-2931-4DD4-9CEC-B1A0E4B3F7DE}" srcOrd="2" destOrd="0" parTransId="{03C08081-B5F7-403D-80DF-A98E8E537700}" sibTransId="{70ED78C8-45FD-4588-883A-7F8F45CD6C65}"/>
    <dgm:cxn modelId="{332887E4-8C22-4742-AB1A-D46891502281}" srcId="{95A00FBD-D6BB-4299-A531-890735F847F6}" destId="{776F7214-1E35-4E9E-AA96-DB296CE06B98}" srcOrd="0" destOrd="0" parTransId="{3F9FDE62-96EF-4B10-AC9C-5E56D953819A}" sibTransId="{29B40B61-8CCD-4EAC-8F08-BA4564ABF0AC}"/>
    <dgm:cxn modelId="{97CF94B9-CDDF-4EC6-AD48-075F81143F04}" srcId="{95A00FBD-D6BB-4299-A531-890735F847F6}" destId="{A018EC28-143B-4126-838E-B52872FB07C4}" srcOrd="3" destOrd="0" parTransId="{0567EFDE-7C7D-4197-A59B-AA42E9B355C9}" sibTransId="{E4EEF76B-73CD-4297-83A2-58571E1CEAC8}"/>
    <dgm:cxn modelId="{9289359E-C92E-4209-901F-FBEED52422EA}" srcId="{A018EC28-143B-4126-838E-B52872FB07C4}" destId="{6B4F1C02-3381-4F68-8A2D-35374CB76A60}" srcOrd="0" destOrd="0" parTransId="{7C04E999-89F1-42A1-A1BC-884EF914B3E7}" sibTransId="{B4A3CD9B-5010-42FE-B6A6-BA054254325E}"/>
    <dgm:cxn modelId="{55B67CE4-0BEE-46E5-894F-8F8D3DA3DB87}" type="presOf" srcId="{776F7214-1E35-4E9E-AA96-DB296CE06B98}" destId="{6BD12A45-E9B4-4F19-A32A-DE2FE5FFED36}" srcOrd="0" destOrd="0" presId="urn:microsoft.com/office/officeart/2005/8/layout/process4"/>
    <dgm:cxn modelId="{18010B50-A5A7-4773-B190-72209A5EA0D2}" type="presOf" srcId="{95A00FBD-D6BB-4299-A531-890735F847F6}" destId="{F28C8205-C6CE-4493-A53A-84022143CC44}" srcOrd="0" destOrd="0" presId="urn:microsoft.com/office/officeart/2005/8/layout/process4"/>
    <dgm:cxn modelId="{9A758C88-FDCE-435F-8658-3686F790377E}" type="presOf" srcId="{7E982864-3579-4899-A67A-1C7ADB378BD5}" destId="{F5E7248D-C73B-4A00-9E6D-75DFD6E748BB}" srcOrd="0" destOrd="0" presId="urn:microsoft.com/office/officeart/2005/8/layout/process4"/>
    <dgm:cxn modelId="{A8E8CB21-0647-4E3E-8EE3-4AFEF85570C4}" srcId="{776F7214-1E35-4E9E-AA96-DB296CE06B98}" destId="{B0464AB7-FBAC-43E6-A5C8-731CF1D38BA0}" srcOrd="1" destOrd="0" parTransId="{6A8ED311-DF51-41CD-AE03-E807CD821987}" sibTransId="{52270E37-7F73-437B-8CD6-2C1E10AFC2A5}"/>
    <dgm:cxn modelId="{18DD9D67-2837-4313-B49E-A7C7C33DB9D7}" type="presOf" srcId="{A018EC28-143B-4126-838E-B52872FB07C4}" destId="{7EAF7265-4DE2-4F07-B22B-40DBE9E21999}" srcOrd="0" destOrd="0" presId="urn:microsoft.com/office/officeart/2005/8/layout/process4"/>
    <dgm:cxn modelId="{014ED29B-BCA9-41B6-B709-16B8D25040B7}" srcId="{776F7214-1E35-4E9E-AA96-DB296CE06B98}" destId="{6B13D217-8BAE-4FBB-A4D2-860A64F72B7E}" srcOrd="2" destOrd="0" parTransId="{0D9DA661-B317-4E78-8163-C2CB2665D1C1}" sibTransId="{AA3BEDF2-FB93-4E1C-9B28-64939EAE7106}"/>
    <dgm:cxn modelId="{5A232C44-8B89-4037-ABF4-1639CFC13953}" type="presOf" srcId="{4E3F89D3-8E97-457E-81FD-D8BCCEAEDF1D}" destId="{D3AFE03E-5F45-4870-83EB-B1AC0E4C49DD}" srcOrd="0" destOrd="0" presId="urn:microsoft.com/office/officeart/2005/8/layout/process4"/>
    <dgm:cxn modelId="{0502A262-0899-4D98-8C49-E2B34187D8EB}" type="presOf" srcId="{34A0BC25-CDF3-4BD9-8EFC-55F1D09D07D7}" destId="{36310E3C-E168-4724-B92B-77DCB8F380FE}" srcOrd="0" destOrd="0" presId="urn:microsoft.com/office/officeart/2005/8/layout/process4"/>
    <dgm:cxn modelId="{11660C58-13E6-4669-9726-5DCEC4BEFFCA}" srcId="{A018EC28-143B-4126-838E-B52872FB07C4}" destId="{4E3F89D3-8E97-457E-81FD-D8BCCEAEDF1D}" srcOrd="1" destOrd="0" parTransId="{68F76830-40B9-4E9E-ACD0-D59A06AF385A}" sibTransId="{8D7AB9F9-21E7-4E9A-BC72-DD097F2F6935}"/>
    <dgm:cxn modelId="{CCEA7065-0D79-4386-B4DC-D7AA1A6902B3}" srcId="{95A00FBD-D6BB-4299-A531-890735F847F6}" destId="{34A0BC25-CDF3-4BD9-8EFC-55F1D09D07D7}" srcOrd="1" destOrd="0" parTransId="{0ADD96C6-422E-42AE-AD90-2CF5128F88C7}" sibTransId="{75B4F372-F41C-474A-A759-B812F5C5EEDA}"/>
    <dgm:cxn modelId="{B05C6547-E9DC-46B5-BFFB-ED8C61334E37}" type="presOf" srcId="{C776D590-2931-4DD4-9CEC-B1A0E4B3F7DE}" destId="{172B83CF-E7EE-4E55-AF7C-103E94543FB6}" srcOrd="0" destOrd="0" presId="urn:microsoft.com/office/officeart/2005/8/layout/process4"/>
    <dgm:cxn modelId="{3229939F-4653-46F7-A064-68F09C653A6B}" srcId="{776F7214-1E35-4E9E-AA96-DB296CE06B98}" destId="{7E982864-3579-4899-A67A-1C7ADB378BD5}" srcOrd="0" destOrd="0" parTransId="{A817C906-CA33-4C29-9BEB-BD24CBA9C90D}" sibTransId="{F92A1662-6120-4460-B49E-7D8CA7B0E77C}"/>
    <dgm:cxn modelId="{17B6D8B9-9007-4DF0-902B-4433326EE62E}" srcId="{C776D590-2931-4DD4-9CEC-B1A0E4B3F7DE}" destId="{0595E0C9-BDD1-44C4-B01C-B72E56865A26}" srcOrd="0" destOrd="0" parTransId="{4A69BCE0-33FE-4A02-9D0E-7931C420313B}" sibTransId="{35A96411-E3D0-4972-B29D-4EF4CF0C9A4F}"/>
    <dgm:cxn modelId="{29E4213A-03B6-4D30-8F8A-9AB3B6FA25F3}" type="presOf" srcId="{C776D590-2931-4DD4-9CEC-B1A0E4B3F7DE}" destId="{895F2263-08A2-41BE-914F-2BB354782BA7}" srcOrd="1" destOrd="0" presId="urn:microsoft.com/office/officeart/2005/8/layout/process4"/>
    <dgm:cxn modelId="{D4B0F565-CCEB-459F-A284-F1F1242A9CDB}" type="presParOf" srcId="{F28C8205-C6CE-4493-A53A-84022143CC44}" destId="{F31412AE-A759-48A9-9163-E7F723665D31}" srcOrd="0" destOrd="0" presId="urn:microsoft.com/office/officeart/2005/8/layout/process4"/>
    <dgm:cxn modelId="{8EFF68C0-927F-4D4A-9BF2-7F3E4420141B}" type="presParOf" srcId="{F31412AE-A759-48A9-9163-E7F723665D31}" destId="{7EAF7265-4DE2-4F07-B22B-40DBE9E21999}" srcOrd="0" destOrd="0" presId="urn:microsoft.com/office/officeart/2005/8/layout/process4"/>
    <dgm:cxn modelId="{BC7E5E82-DC73-474C-A181-F420F2E70CB6}" type="presParOf" srcId="{F31412AE-A759-48A9-9163-E7F723665D31}" destId="{2CF843F4-6381-41E4-969F-7125D601DB1D}" srcOrd="1" destOrd="0" presId="urn:microsoft.com/office/officeart/2005/8/layout/process4"/>
    <dgm:cxn modelId="{C4A56E99-FDD8-4B1A-AEFB-712A6D1700DB}" type="presParOf" srcId="{F31412AE-A759-48A9-9163-E7F723665D31}" destId="{FFA07311-1097-439C-94D7-8085B16A5C93}" srcOrd="2" destOrd="0" presId="urn:microsoft.com/office/officeart/2005/8/layout/process4"/>
    <dgm:cxn modelId="{86ADF908-E071-4516-B161-ADB43743175F}" type="presParOf" srcId="{FFA07311-1097-439C-94D7-8085B16A5C93}" destId="{C9B30B96-3093-48D1-BBEC-CBEEEBC73823}" srcOrd="0" destOrd="0" presId="urn:microsoft.com/office/officeart/2005/8/layout/process4"/>
    <dgm:cxn modelId="{A06A4EB3-8A69-4E99-8674-2716C7896880}" type="presParOf" srcId="{FFA07311-1097-439C-94D7-8085B16A5C93}" destId="{D3AFE03E-5F45-4870-83EB-B1AC0E4C49DD}" srcOrd="1" destOrd="0" presId="urn:microsoft.com/office/officeart/2005/8/layout/process4"/>
    <dgm:cxn modelId="{B5831F62-D8F9-45B1-93D3-73CE6E9DFCE4}" type="presParOf" srcId="{F28C8205-C6CE-4493-A53A-84022143CC44}" destId="{7CDDAD49-65C8-41D9-99AA-BBE356B4D241}" srcOrd="1" destOrd="0" presId="urn:microsoft.com/office/officeart/2005/8/layout/process4"/>
    <dgm:cxn modelId="{63AAC878-488D-4372-979E-16395B1BFE8F}" type="presParOf" srcId="{F28C8205-C6CE-4493-A53A-84022143CC44}" destId="{F9D42B05-C536-434D-A0B6-67BA903D113D}" srcOrd="2" destOrd="0" presId="urn:microsoft.com/office/officeart/2005/8/layout/process4"/>
    <dgm:cxn modelId="{7AE591CE-F08A-4986-9E87-53065E174528}" type="presParOf" srcId="{F9D42B05-C536-434D-A0B6-67BA903D113D}" destId="{172B83CF-E7EE-4E55-AF7C-103E94543FB6}" srcOrd="0" destOrd="0" presId="urn:microsoft.com/office/officeart/2005/8/layout/process4"/>
    <dgm:cxn modelId="{7905B9C7-D8FE-44F0-8950-0481D787261B}" type="presParOf" srcId="{F9D42B05-C536-434D-A0B6-67BA903D113D}" destId="{895F2263-08A2-41BE-914F-2BB354782BA7}" srcOrd="1" destOrd="0" presId="urn:microsoft.com/office/officeart/2005/8/layout/process4"/>
    <dgm:cxn modelId="{E1BFE38F-F1C2-4989-B523-1E3A2C84A47D}" type="presParOf" srcId="{F9D42B05-C536-434D-A0B6-67BA903D113D}" destId="{EA9FFF6E-0038-407D-8F57-9A25424677D4}" srcOrd="2" destOrd="0" presId="urn:microsoft.com/office/officeart/2005/8/layout/process4"/>
    <dgm:cxn modelId="{6ACB5C95-96C6-4FA4-8EE4-23C6EC0FF0EF}" type="presParOf" srcId="{EA9FFF6E-0038-407D-8F57-9A25424677D4}" destId="{E585C166-66F0-4D5A-9268-14D1EDAD297F}" srcOrd="0" destOrd="0" presId="urn:microsoft.com/office/officeart/2005/8/layout/process4"/>
    <dgm:cxn modelId="{298325E0-2746-4F90-87A6-E61C89363DEC}" type="presParOf" srcId="{EA9FFF6E-0038-407D-8F57-9A25424677D4}" destId="{F75C6146-4E72-4806-9E73-691B4B1C2EA7}" srcOrd="1" destOrd="0" presId="urn:microsoft.com/office/officeart/2005/8/layout/process4"/>
    <dgm:cxn modelId="{D3B0BF34-4233-4FFD-86F6-9E779FEA0B68}" type="presParOf" srcId="{F28C8205-C6CE-4493-A53A-84022143CC44}" destId="{7B16B384-E641-4930-AADB-ABAAF56C6123}" srcOrd="3" destOrd="0" presId="urn:microsoft.com/office/officeart/2005/8/layout/process4"/>
    <dgm:cxn modelId="{6E25BE6C-7D0C-4BCA-A085-2B574184E5ED}" type="presParOf" srcId="{F28C8205-C6CE-4493-A53A-84022143CC44}" destId="{ACD08758-B50E-4AB5-B71E-C2B7AC1385E4}" srcOrd="4" destOrd="0" presId="urn:microsoft.com/office/officeart/2005/8/layout/process4"/>
    <dgm:cxn modelId="{A5839E6C-F717-4910-B9F3-6E73FD740D07}" type="presParOf" srcId="{ACD08758-B50E-4AB5-B71E-C2B7AC1385E4}" destId="{36310E3C-E168-4724-B92B-77DCB8F380FE}" srcOrd="0" destOrd="0" presId="urn:microsoft.com/office/officeart/2005/8/layout/process4"/>
    <dgm:cxn modelId="{319C5D96-CCA2-48CE-AB5E-9A1A61BA7C1F}" type="presParOf" srcId="{F28C8205-C6CE-4493-A53A-84022143CC44}" destId="{BB3D60D2-1D9F-4062-9E85-56A22C10139A}" srcOrd="5" destOrd="0" presId="urn:microsoft.com/office/officeart/2005/8/layout/process4"/>
    <dgm:cxn modelId="{44333ED7-64CD-4448-B77A-A87BA45BA7C2}" type="presParOf" srcId="{F28C8205-C6CE-4493-A53A-84022143CC44}" destId="{9FD9F678-80AD-4554-A1AA-CCA8EC9DD093}" srcOrd="6" destOrd="0" presId="urn:microsoft.com/office/officeart/2005/8/layout/process4"/>
    <dgm:cxn modelId="{EE678DE9-54EA-47AE-8FEA-FB5E74322DC7}" type="presParOf" srcId="{9FD9F678-80AD-4554-A1AA-CCA8EC9DD093}" destId="{6BD12A45-E9B4-4F19-A32A-DE2FE5FFED36}" srcOrd="0" destOrd="0" presId="urn:microsoft.com/office/officeart/2005/8/layout/process4"/>
    <dgm:cxn modelId="{19E91478-FD40-457F-9D56-543F4D64D7C0}" type="presParOf" srcId="{9FD9F678-80AD-4554-A1AA-CCA8EC9DD093}" destId="{3B0B0AD9-6FB6-4387-BE1F-1884D2500EC8}" srcOrd="1" destOrd="0" presId="urn:microsoft.com/office/officeart/2005/8/layout/process4"/>
    <dgm:cxn modelId="{174A7A19-15E3-47E7-9D03-F4B58EF0AA41}" type="presParOf" srcId="{9FD9F678-80AD-4554-A1AA-CCA8EC9DD093}" destId="{D76AE1C8-A232-4D1F-AD1A-E8270CEBB7D9}" srcOrd="2" destOrd="0" presId="urn:microsoft.com/office/officeart/2005/8/layout/process4"/>
    <dgm:cxn modelId="{D0B4D04B-F932-4EEA-8DB2-879CE890BD5E}" type="presParOf" srcId="{D76AE1C8-A232-4D1F-AD1A-E8270CEBB7D9}" destId="{F5E7248D-C73B-4A00-9E6D-75DFD6E748BB}" srcOrd="0" destOrd="0" presId="urn:microsoft.com/office/officeart/2005/8/layout/process4"/>
    <dgm:cxn modelId="{2E8AC4D1-FAA3-4F99-B15D-525ABF1AA464}" type="presParOf" srcId="{D76AE1C8-A232-4D1F-AD1A-E8270CEBB7D9}" destId="{5DD46642-B8F8-427A-AF75-AEE5EBD273A8}" srcOrd="1" destOrd="0" presId="urn:microsoft.com/office/officeart/2005/8/layout/process4"/>
    <dgm:cxn modelId="{4928E8D9-45CF-4DE1-962B-1E8B494C68D8}" type="presParOf" srcId="{D76AE1C8-A232-4D1F-AD1A-E8270CEBB7D9}" destId="{8C557A4D-5612-4CD3-B05F-C1A53E8C74E7}" srcOrd="2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5A00FBD-D6BB-4299-A531-890735F847F6}" type="doc">
      <dgm:prSet loTypeId="urn:microsoft.com/office/officeart/2005/8/layout/process4" loCatId="list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76F7214-1E35-4E9E-AA96-DB296CE06B98}">
      <dgm:prSet phldrT="[Text]" custT="1"/>
      <dgm:spPr/>
      <dgm:t>
        <a:bodyPr/>
        <a:lstStyle/>
        <a:p>
          <a:r>
            <a:rPr lang="en-US" sz="2800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Collision Processing </a:t>
          </a:r>
          <a:r>
            <a:rPr lang="en-US" sz="2800" b="1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{</a:t>
          </a:r>
          <a:r>
            <a:rPr lang="en-US" sz="2800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</a:t>
          </a:r>
          <a:r>
            <a:rPr lang="en-US" sz="2800" i="1" dirty="0" smtClean="0">
              <a:solidFill>
                <a:schemeClr val="tx1"/>
              </a:solidFill>
              <a:effectLst/>
            </a:rPr>
            <a:t>accumulate force from neighbors, collider, walls </a:t>
          </a:r>
          <a:r>
            <a:rPr lang="en-US" sz="2800" b="1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}</a:t>
          </a:r>
          <a:endParaRPr lang="en-US" sz="2800" b="1" dirty="0"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3F9FDE62-96EF-4B10-AC9C-5E56D953819A}" type="parTrans" cxnId="{332887E4-8C22-4742-AB1A-D46891502281}">
      <dgm:prSet/>
      <dgm:spPr/>
      <dgm:t>
        <a:bodyPr/>
        <a:lstStyle/>
        <a:p>
          <a:endParaRPr lang="en-US"/>
        </a:p>
      </dgm:t>
    </dgm:pt>
    <dgm:pt modelId="{29B40B61-8CCD-4EAC-8F08-BA4564ABF0AC}" type="sibTrans" cxnId="{332887E4-8C22-4742-AB1A-D46891502281}">
      <dgm:prSet/>
      <dgm:spPr/>
      <dgm:t>
        <a:bodyPr/>
        <a:lstStyle/>
        <a:p>
          <a:endParaRPr lang="en-US"/>
        </a:p>
      </dgm:t>
    </dgm:pt>
    <dgm:pt modelId="{7E982864-3579-4899-A67A-1C7ADB378BD5}">
      <dgm:prSet phldrT="[Text]" custT="1"/>
      <dgm:spPr/>
      <dgm:t>
        <a:bodyPr/>
        <a:lstStyle/>
        <a:p>
          <a:r>
            <a:rPr lang="en-US" sz="2400" dirty="0" smtClean="0">
              <a:solidFill>
                <a:schemeClr val="tx1"/>
              </a:solidFill>
            </a:rPr>
            <a:t>Pressure (damped spring)</a:t>
          </a:r>
          <a:endParaRPr lang="en-US" sz="2400" dirty="0">
            <a:solidFill>
              <a:schemeClr val="tx1"/>
            </a:solidFill>
          </a:endParaRPr>
        </a:p>
      </dgm:t>
    </dgm:pt>
    <dgm:pt modelId="{A817C906-CA33-4C29-9BEB-BD24CBA9C90D}" type="parTrans" cxnId="{3229939F-4653-46F7-A064-68F09C653A6B}">
      <dgm:prSet/>
      <dgm:spPr/>
      <dgm:t>
        <a:bodyPr/>
        <a:lstStyle/>
        <a:p>
          <a:endParaRPr lang="en-US"/>
        </a:p>
      </dgm:t>
    </dgm:pt>
    <dgm:pt modelId="{F92A1662-6120-4460-B49E-7D8CA7B0E77C}" type="sibTrans" cxnId="{3229939F-4653-46F7-A064-68F09C653A6B}">
      <dgm:prSet/>
      <dgm:spPr/>
      <dgm:t>
        <a:bodyPr/>
        <a:lstStyle/>
        <a:p>
          <a:endParaRPr lang="en-US"/>
        </a:p>
      </dgm:t>
    </dgm:pt>
    <dgm:pt modelId="{6B13D217-8BAE-4FBB-A4D2-860A64F72B7E}">
      <dgm:prSet phldrT="[Text]" custT="1"/>
      <dgm:spPr/>
      <dgm:t>
        <a:bodyPr/>
        <a:lstStyle/>
        <a:p>
          <a:r>
            <a:rPr lang="en-US" sz="2400" dirty="0" smtClean="0">
              <a:solidFill>
                <a:schemeClr val="tx1"/>
              </a:solidFill>
            </a:rPr>
            <a:t>Shear (viscosity)</a:t>
          </a:r>
          <a:endParaRPr lang="en-US" sz="2400" dirty="0">
            <a:solidFill>
              <a:schemeClr val="tx1"/>
            </a:solidFill>
          </a:endParaRPr>
        </a:p>
      </dgm:t>
    </dgm:pt>
    <dgm:pt modelId="{0D9DA661-B317-4E78-8163-C2CB2665D1C1}" type="parTrans" cxnId="{014ED29B-BCA9-41B6-B709-16B8D25040B7}">
      <dgm:prSet/>
      <dgm:spPr/>
      <dgm:t>
        <a:bodyPr/>
        <a:lstStyle/>
        <a:p>
          <a:endParaRPr lang="en-US"/>
        </a:p>
      </dgm:t>
    </dgm:pt>
    <dgm:pt modelId="{AA3BEDF2-FB93-4E1C-9B28-64939EAE7106}" type="sibTrans" cxnId="{014ED29B-BCA9-41B6-B709-16B8D25040B7}">
      <dgm:prSet/>
      <dgm:spPr/>
      <dgm:t>
        <a:bodyPr/>
        <a:lstStyle/>
        <a:p>
          <a:endParaRPr lang="en-US"/>
        </a:p>
      </dgm:t>
    </dgm:pt>
    <dgm:pt modelId="{C776D590-2931-4DD4-9CEC-B1A0E4B3F7DE}">
      <dgm:prSet phldrT="[Text]" custT="1"/>
      <dgm:spPr/>
      <dgm:t>
        <a:bodyPr/>
        <a:lstStyle/>
        <a:p>
          <a:r>
            <a:rPr lang="en-US" sz="2800" b="0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Integration</a:t>
          </a:r>
          <a:r>
            <a:rPr lang="en-US" sz="2800" b="1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{ </a:t>
          </a:r>
          <a:r>
            <a:rPr lang="en-US" sz="2800" b="0" i="1" dirty="0" smtClean="0">
              <a:solidFill>
                <a:schemeClr val="tx1"/>
              </a:solidFill>
              <a:effectLst/>
            </a:rPr>
            <a:t>position </a:t>
          </a:r>
          <a:r>
            <a:rPr lang="en-US" sz="2800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←</a:t>
          </a:r>
          <a:r>
            <a:rPr lang="en-US" sz="2800" b="0" i="1" dirty="0" smtClean="0">
              <a:solidFill>
                <a:schemeClr val="tx1"/>
              </a:solidFill>
              <a:effectLst/>
            </a:rPr>
            <a:t> velocity </a:t>
          </a:r>
          <a:r>
            <a:rPr lang="en-US" sz="2800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←</a:t>
          </a:r>
          <a:r>
            <a:rPr lang="en-US" sz="2800" b="0" i="1" dirty="0" smtClean="0">
              <a:solidFill>
                <a:schemeClr val="tx1"/>
              </a:solidFill>
              <a:effectLst/>
            </a:rPr>
            <a:t> force </a:t>
          </a:r>
          <a:r>
            <a:rPr lang="en-US" sz="2800" b="1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}</a:t>
          </a:r>
          <a:endParaRPr lang="en-US" sz="2800" b="1" dirty="0"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03C08081-B5F7-403D-80DF-A98E8E537700}" type="parTrans" cxnId="{3B917A06-B675-4F2B-AFA6-7238F5B47530}">
      <dgm:prSet/>
      <dgm:spPr/>
      <dgm:t>
        <a:bodyPr/>
        <a:lstStyle/>
        <a:p>
          <a:endParaRPr lang="en-US"/>
        </a:p>
      </dgm:t>
    </dgm:pt>
    <dgm:pt modelId="{70ED78C8-45FD-4588-883A-7F8F45CD6C65}" type="sibTrans" cxnId="{3B917A06-B675-4F2B-AFA6-7238F5B47530}">
      <dgm:prSet/>
      <dgm:spPr/>
      <dgm:t>
        <a:bodyPr/>
        <a:lstStyle/>
        <a:p>
          <a:endParaRPr lang="en-US"/>
        </a:p>
      </dgm:t>
    </dgm:pt>
    <dgm:pt modelId="{0595E0C9-BDD1-44C4-B01C-B72E56865A26}">
      <dgm:prSet phldrT="[Text]"/>
      <dgm:spPr/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Change in velocity </a:t>
          </a:r>
          <a:r>
            <a:rPr lang="en-US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←</a:t>
          </a:r>
          <a:r>
            <a:rPr lang="en-US" dirty="0" smtClean="0">
              <a:solidFill>
                <a:schemeClr val="tx1"/>
              </a:solidFill>
            </a:rPr>
            <a:t> accumulated force</a:t>
          </a:r>
          <a:endParaRPr lang="en-US" dirty="0">
            <a:solidFill>
              <a:schemeClr val="tx1"/>
            </a:solidFill>
          </a:endParaRPr>
        </a:p>
      </dgm:t>
    </dgm:pt>
    <dgm:pt modelId="{4A69BCE0-33FE-4A02-9D0E-7931C420313B}" type="parTrans" cxnId="{17B6D8B9-9007-4DF0-902B-4433326EE62E}">
      <dgm:prSet/>
      <dgm:spPr/>
      <dgm:t>
        <a:bodyPr/>
        <a:lstStyle/>
        <a:p>
          <a:endParaRPr lang="en-US"/>
        </a:p>
      </dgm:t>
    </dgm:pt>
    <dgm:pt modelId="{35A96411-E3D0-4972-B29D-4EF4CF0C9A4F}" type="sibTrans" cxnId="{17B6D8B9-9007-4DF0-902B-4433326EE62E}">
      <dgm:prSet/>
      <dgm:spPr/>
      <dgm:t>
        <a:bodyPr/>
        <a:lstStyle/>
        <a:p>
          <a:endParaRPr lang="en-US"/>
        </a:p>
      </dgm:t>
    </dgm:pt>
    <dgm:pt modelId="{DDDFFA57-EB1A-47C8-A582-A602BAD11B93}">
      <dgm:prSet phldrT="[Text]"/>
      <dgm:spPr/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Position </a:t>
          </a:r>
          <a:r>
            <a:rPr lang="en-US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← </a:t>
          </a:r>
          <a:r>
            <a:rPr lang="en-US" dirty="0" smtClean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  <a:t>simulation time step * velocity</a:t>
          </a:r>
          <a:endParaRPr lang="en-US" dirty="0">
            <a:solidFill>
              <a:schemeClr val="tx1"/>
            </a:solidFill>
          </a:endParaRPr>
        </a:p>
      </dgm:t>
    </dgm:pt>
    <dgm:pt modelId="{3B44DA6A-940F-4397-854F-D8AB795F53D9}" type="parTrans" cxnId="{5166BEB5-9C67-490A-9C70-5C7E98312AE8}">
      <dgm:prSet/>
      <dgm:spPr/>
      <dgm:t>
        <a:bodyPr/>
        <a:lstStyle/>
        <a:p>
          <a:endParaRPr lang="en-US"/>
        </a:p>
      </dgm:t>
    </dgm:pt>
    <dgm:pt modelId="{1B02A2D8-BEC8-4A61-898D-ADEC5F3F86DC}" type="sibTrans" cxnId="{5166BEB5-9C67-490A-9C70-5C7E98312AE8}">
      <dgm:prSet/>
      <dgm:spPr/>
      <dgm:t>
        <a:bodyPr/>
        <a:lstStyle/>
        <a:p>
          <a:endParaRPr lang="en-US"/>
        </a:p>
      </dgm:t>
    </dgm:pt>
    <dgm:pt modelId="{A018EC28-143B-4126-838E-B52872FB07C4}">
      <dgm:prSet phldrT="[Text]" custT="1"/>
      <dgm:spPr/>
      <dgm:t>
        <a:bodyPr/>
        <a:lstStyle/>
        <a:p>
          <a:r>
            <a:rPr lang="en-US" sz="2800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Grid update </a:t>
          </a:r>
          <a:r>
            <a:rPr lang="en-US" sz="2800" b="1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{ </a:t>
          </a:r>
          <a:r>
            <a:rPr lang="en-US" sz="2800" b="0" i="1" dirty="0" smtClean="0">
              <a:solidFill>
                <a:schemeClr val="tx1"/>
              </a:solidFill>
              <a:effectLst/>
            </a:rPr>
            <a:t>position and velocity are sorted according tor grid index</a:t>
          </a:r>
          <a:r>
            <a:rPr lang="en-US" sz="2800" b="1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}</a:t>
          </a:r>
          <a:endParaRPr lang="en-US" sz="2800" b="1" dirty="0"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0567EFDE-7C7D-4197-A59B-AA42E9B355C9}" type="parTrans" cxnId="{97CF94B9-CDDF-4EC6-AD48-075F81143F04}">
      <dgm:prSet/>
      <dgm:spPr/>
      <dgm:t>
        <a:bodyPr/>
        <a:lstStyle/>
        <a:p>
          <a:endParaRPr lang="en-US"/>
        </a:p>
      </dgm:t>
    </dgm:pt>
    <dgm:pt modelId="{E4EEF76B-73CD-4297-83A2-58571E1CEAC8}" type="sibTrans" cxnId="{97CF94B9-CDDF-4EC6-AD48-075F81143F04}">
      <dgm:prSet/>
      <dgm:spPr/>
      <dgm:t>
        <a:bodyPr/>
        <a:lstStyle/>
        <a:p>
          <a:endParaRPr lang="en-US"/>
        </a:p>
      </dgm:t>
    </dgm:pt>
    <dgm:pt modelId="{6B4F1C02-3381-4F68-8A2D-35374CB76A60}">
      <dgm:prSet phldrT="[Text]"/>
      <dgm:spPr/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Fast radix sorting</a:t>
          </a:r>
          <a:endParaRPr lang="en-US" dirty="0">
            <a:solidFill>
              <a:schemeClr val="tx1"/>
            </a:solidFill>
          </a:endParaRPr>
        </a:p>
      </dgm:t>
    </dgm:pt>
    <dgm:pt modelId="{7C04E999-89F1-42A1-A1BC-884EF914B3E7}" type="parTrans" cxnId="{9289359E-C92E-4209-901F-FBEED52422EA}">
      <dgm:prSet/>
      <dgm:spPr/>
      <dgm:t>
        <a:bodyPr/>
        <a:lstStyle/>
        <a:p>
          <a:endParaRPr lang="en-US"/>
        </a:p>
      </dgm:t>
    </dgm:pt>
    <dgm:pt modelId="{B4A3CD9B-5010-42FE-B6A6-BA054254325E}" type="sibTrans" cxnId="{9289359E-C92E-4209-901F-FBEED52422EA}">
      <dgm:prSet/>
      <dgm:spPr/>
      <dgm:t>
        <a:bodyPr/>
        <a:lstStyle/>
        <a:p>
          <a:endParaRPr lang="en-US"/>
        </a:p>
      </dgm:t>
    </dgm:pt>
    <dgm:pt modelId="{4E3F89D3-8E97-457E-81FD-D8BCCEAEDF1D}">
      <dgm:prSet phldrT="[Text]"/>
      <dgm:spPr/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Improve memory access coherence</a:t>
          </a:r>
          <a:endParaRPr lang="en-US" dirty="0">
            <a:solidFill>
              <a:schemeClr val="tx1"/>
            </a:solidFill>
          </a:endParaRPr>
        </a:p>
      </dgm:t>
    </dgm:pt>
    <dgm:pt modelId="{68F76830-40B9-4E9E-ACD0-D59A06AF385A}" type="parTrans" cxnId="{11660C58-13E6-4669-9726-5DCEC4BEFFCA}">
      <dgm:prSet/>
      <dgm:spPr/>
      <dgm:t>
        <a:bodyPr/>
        <a:lstStyle/>
        <a:p>
          <a:endParaRPr lang="en-US"/>
        </a:p>
      </dgm:t>
    </dgm:pt>
    <dgm:pt modelId="{8D7AB9F9-21E7-4E9A-BC72-DD097F2F6935}" type="sibTrans" cxnId="{11660C58-13E6-4669-9726-5DCEC4BEFFCA}">
      <dgm:prSet/>
      <dgm:spPr/>
      <dgm:t>
        <a:bodyPr/>
        <a:lstStyle/>
        <a:p>
          <a:endParaRPr lang="en-US"/>
        </a:p>
      </dgm:t>
    </dgm:pt>
    <dgm:pt modelId="{B0464AB7-FBAC-43E6-A5C8-731CF1D38BA0}">
      <dgm:prSet phldrT="[Text]" custT="1"/>
      <dgm:spPr/>
      <dgm:t>
        <a:bodyPr/>
        <a:lstStyle/>
        <a:p>
          <a:r>
            <a:rPr lang="en-US" sz="2400" dirty="0" smtClean="0">
              <a:solidFill>
                <a:schemeClr val="tx1"/>
              </a:solidFill>
            </a:rPr>
            <a:t>Attraction (after collision)</a:t>
          </a:r>
          <a:endParaRPr lang="en-US" sz="2400" dirty="0">
            <a:solidFill>
              <a:schemeClr val="tx1"/>
            </a:solidFill>
          </a:endParaRPr>
        </a:p>
      </dgm:t>
    </dgm:pt>
    <dgm:pt modelId="{6A8ED311-DF51-41CD-AE03-E807CD821987}" type="parTrans" cxnId="{A8E8CB21-0647-4E3E-8EE3-4AFEF85570C4}">
      <dgm:prSet/>
      <dgm:spPr/>
      <dgm:t>
        <a:bodyPr/>
        <a:lstStyle/>
        <a:p>
          <a:endParaRPr lang="en-US"/>
        </a:p>
      </dgm:t>
    </dgm:pt>
    <dgm:pt modelId="{52270E37-7F73-437B-8CD6-2C1E10AFC2A5}" type="sibTrans" cxnId="{A8E8CB21-0647-4E3E-8EE3-4AFEF85570C4}">
      <dgm:prSet/>
      <dgm:spPr/>
      <dgm:t>
        <a:bodyPr/>
        <a:lstStyle/>
        <a:p>
          <a:endParaRPr lang="en-US"/>
        </a:p>
      </dgm:t>
    </dgm:pt>
    <dgm:pt modelId="{34A0BC25-CDF3-4BD9-8EFC-55F1D09D07D7}">
      <dgm:prSet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If proxy collision detected: non-zero collider forces sent to host for accumulation</a:t>
          </a:r>
          <a:endParaRPr lang="en-US" dirty="0">
            <a:solidFill>
              <a:schemeClr val="tx1"/>
            </a:solidFill>
          </a:endParaRPr>
        </a:p>
      </dgm:t>
    </dgm:pt>
    <dgm:pt modelId="{0ADD96C6-422E-42AE-AD90-2CF5128F88C7}" type="parTrans" cxnId="{CCEA7065-0D79-4386-B4DC-D7AA1A6902B3}">
      <dgm:prSet/>
      <dgm:spPr/>
      <dgm:t>
        <a:bodyPr/>
        <a:lstStyle/>
        <a:p>
          <a:endParaRPr lang="en-US"/>
        </a:p>
      </dgm:t>
    </dgm:pt>
    <dgm:pt modelId="{75B4F372-F41C-474A-A759-B812F5C5EEDA}" type="sibTrans" cxnId="{CCEA7065-0D79-4386-B4DC-D7AA1A6902B3}">
      <dgm:prSet/>
      <dgm:spPr/>
      <dgm:t>
        <a:bodyPr/>
        <a:lstStyle/>
        <a:p>
          <a:endParaRPr lang="en-US"/>
        </a:p>
      </dgm:t>
    </dgm:pt>
    <dgm:pt modelId="{F28C8205-C6CE-4493-A53A-84022143CC44}" type="pres">
      <dgm:prSet presAssocID="{95A00FBD-D6BB-4299-A531-890735F847F6}" presName="Name0" presStyleCnt="0">
        <dgm:presLayoutVars>
          <dgm:dir/>
          <dgm:animLvl val="lvl"/>
          <dgm:resizeHandles val="exact"/>
        </dgm:presLayoutVars>
      </dgm:prSet>
      <dgm:spPr/>
    </dgm:pt>
    <dgm:pt modelId="{F31412AE-A759-48A9-9163-E7F723665D31}" type="pres">
      <dgm:prSet presAssocID="{A018EC28-143B-4126-838E-B52872FB07C4}" presName="boxAndChildren" presStyleCnt="0"/>
      <dgm:spPr/>
    </dgm:pt>
    <dgm:pt modelId="{7EAF7265-4DE2-4F07-B22B-40DBE9E21999}" type="pres">
      <dgm:prSet presAssocID="{A018EC28-143B-4126-838E-B52872FB07C4}" presName="parentTextBox" presStyleLbl="node1" presStyleIdx="0" presStyleCnt="4"/>
      <dgm:spPr/>
      <dgm:t>
        <a:bodyPr/>
        <a:lstStyle/>
        <a:p>
          <a:endParaRPr lang="en-US"/>
        </a:p>
      </dgm:t>
    </dgm:pt>
    <dgm:pt modelId="{2CF843F4-6381-41E4-969F-7125D601DB1D}" type="pres">
      <dgm:prSet presAssocID="{A018EC28-143B-4126-838E-B52872FB07C4}" presName="entireBox" presStyleLbl="node1" presStyleIdx="0" presStyleCnt="4"/>
      <dgm:spPr/>
      <dgm:t>
        <a:bodyPr/>
        <a:lstStyle/>
        <a:p>
          <a:endParaRPr lang="en-US"/>
        </a:p>
      </dgm:t>
    </dgm:pt>
    <dgm:pt modelId="{FFA07311-1097-439C-94D7-8085B16A5C93}" type="pres">
      <dgm:prSet presAssocID="{A018EC28-143B-4126-838E-B52872FB07C4}" presName="descendantBox" presStyleCnt="0"/>
      <dgm:spPr/>
    </dgm:pt>
    <dgm:pt modelId="{C9B30B96-3093-48D1-BBEC-CBEEEBC73823}" type="pres">
      <dgm:prSet presAssocID="{6B4F1C02-3381-4F68-8A2D-35374CB76A60}" presName="childTextBox" presStyleLbl="fgAccFollowNode1" presStyleIdx="0" presStyleCnt="7">
        <dgm:presLayoutVars>
          <dgm:bulletEnabled val="1"/>
        </dgm:presLayoutVars>
      </dgm:prSet>
      <dgm:spPr/>
    </dgm:pt>
    <dgm:pt modelId="{D3AFE03E-5F45-4870-83EB-B1AC0E4C49DD}" type="pres">
      <dgm:prSet presAssocID="{4E3F89D3-8E97-457E-81FD-D8BCCEAEDF1D}" presName="childTextBox" presStyleLbl="fgAccFollowNode1" presStyleIdx="1" presStyleCnt="7" custScaleX="163893">
        <dgm:presLayoutVars>
          <dgm:bulletEnabled val="1"/>
        </dgm:presLayoutVars>
      </dgm:prSet>
      <dgm:spPr/>
    </dgm:pt>
    <dgm:pt modelId="{7CDDAD49-65C8-41D9-99AA-BBE356B4D241}" type="pres">
      <dgm:prSet presAssocID="{70ED78C8-45FD-4588-883A-7F8F45CD6C65}" presName="sp" presStyleCnt="0"/>
      <dgm:spPr/>
    </dgm:pt>
    <dgm:pt modelId="{F9D42B05-C536-434D-A0B6-67BA903D113D}" type="pres">
      <dgm:prSet presAssocID="{C776D590-2931-4DD4-9CEC-B1A0E4B3F7DE}" presName="arrowAndChildren" presStyleCnt="0"/>
      <dgm:spPr/>
    </dgm:pt>
    <dgm:pt modelId="{172B83CF-E7EE-4E55-AF7C-103E94543FB6}" type="pres">
      <dgm:prSet presAssocID="{C776D590-2931-4DD4-9CEC-B1A0E4B3F7DE}" presName="parentTextArrow" presStyleLbl="node1" presStyleIdx="0" presStyleCnt="4"/>
      <dgm:spPr/>
      <dgm:t>
        <a:bodyPr/>
        <a:lstStyle/>
        <a:p>
          <a:endParaRPr lang="en-US"/>
        </a:p>
      </dgm:t>
    </dgm:pt>
    <dgm:pt modelId="{895F2263-08A2-41BE-914F-2BB354782BA7}" type="pres">
      <dgm:prSet presAssocID="{C776D590-2931-4DD4-9CEC-B1A0E4B3F7DE}" presName="arrow" presStyleLbl="node1" presStyleIdx="1" presStyleCnt="4"/>
      <dgm:spPr/>
      <dgm:t>
        <a:bodyPr/>
        <a:lstStyle/>
        <a:p>
          <a:endParaRPr lang="en-US"/>
        </a:p>
      </dgm:t>
    </dgm:pt>
    <dgm:pt modelId="{EA9FFF6E-0038-407D-8F57-9A25424677D4}" type="pres">
      <dgm:prSet presAssocID="{C776D590-2931-4DD4-9CEC-B1A0E4B3F7DE}" presName="descendantArrow" presStyleCnt="0"/>
      <dgm:spPr/>
    </dgm:pt>
    <dgm:pt modelId="{E585C166-66F0-4D5A-9268-14D1EDAD297F}" type="pres">
      <dgm:prSet presAssocID="{0595E0C9-BDD1-44C4-B01C-B72E56865A26}" presName="childTextArrow" presStyleLbl="fgAccFollow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75C6146-4E72-4806-9E73-691B4B1C2EA7}" type="pres">
      <dgm:prSet presAssocID="{DDDFFA57-EB1A-47C8-A582-A602BAD11B93}" presName="childTextArrow" presStyleLbl="fgAccFollowNode1" presStyleIdx="3" presStyleCnt="7" custScaleX="10848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B16B384-E641-4930-AADB-ABAAF56C6123}" type="pres">
      <dgm:prSet presAssocID="{75B4F372-F41C-474A-A759-B812F5C5EEDA}" presName="sp" presStyleCnt="0"/>
      <dgm:spPr/>
    </dgm:pt>
    <dgm:pt modelId="{ACD08758-B50E-4AB5-B71E-C2B7AC1385E4}" type="pres">
      <dgm:prSet presAssocID="{34A0BC25-CDF3-4BD9-8EFC-55F1D09D07D7}" presName="arrowAndChildren" presStyleCnt="0"/>
      <dgm:spPr/>
    </dgm:pt>
    <dgm:pt modelId="{36310E3C-E168-4724-B92B-77DCB8F380FE}" type="pres">
      <dgm:prSet presAssocID="{34A0BC25-CDF3-4BD9-8EFC-55F1D09D07D7}" presName="parentTextArrow" presStyleLbl="node1" presStyleIdx="2" presStyleCnt="4" custScaleY="71187"/>
      <dgm:spPr/>
      <dgm:t>
        <a:bodyPr/>
        <a:lstStyle/>
        <a:p>
          <a:endParaRPr lang="en-US"/>
        </a:p>
      </dgm:t>
    </dgm:pt>
    <dgm:pt modelId="{BB3D60D2-1D9F-4062-9E85-56A22C10139A}" type="pres">
      <dgm:prSet presAssocID="{29B40B61-8CCD-4EAC-8F08-BA4564ABF0AC}" presName="sp" presStyleCnt="0"/>
      <dgm:spPr/>
    </dgm:pt>
    <dgm:pt modelId="{9FD9F678-80AD-4554-A1AA-CCA8EC9DD093}" type="pres">
      <dgm:prSet presAssocID="{776F7214-1E35-4E9E-AA96-DB296CE06B98}" presName="arrowAndChildren" presStyleCnt="0"/>
      <dgm:spPr/>
    </dgm:pt>
    <dgm:pt modelId="{6BD12A45-E9B4-4F19-A32A-DE2FE5FFED36}" type="pres">
      <dgm:prSet presAssocID="{776F7214-1E35-4E9E-AA96-DB296CE06B98}" presName="parentTextArrow" presStyleLbl="node1" presStyleIdx="2" presStyleCnt="4"/>
      <dgm:spPr/>
      <dgm:t>
        <a:bodyPr/>
        <a:lstStyle/>
        <a:p>
          <a:endParaRPr lang="en-US"/>
        </a:p>
      </dgm:t>
    </dgm:pt>
    <dgm:pt modelId="{3B0B0AD9-6FB6-4387-BE1F-1884D2500EC8}" type="pres">
      <dgm:prSet presAssocID="{776F7214-1E35-4E9E-AA96-DB296CE06B98}" presName="arrow" presStyleLbl="node1" presStyleIdx="3" presStyleCnt="4"/>
      <dgm:spPr/>
      <dgm:t>
        <a:bodyPr/>
        <a:lstStyle/>
        <a:p>
          <a:endParaRPr lang="en-US"/>
        </a:p>
      </dgm:t>
    </dgm:pt>
    <dgm:pt modelId="{D76AE1C8-A232-4D1F-AD1A-E8270CEBB7D9}" type="pres">
      <dgm:prSet presAssocID="{776F7214-1E35-4E9E-AA96-DB296CE06B98}" presName="descendantArrow" presStyleCnt="0"/>
      <dgm:spPr/>
    </dgm:pt>
    <dgm:pt modelId="{F5E7248D-C73B-4A00-9E6D-75DFD6E748BB}" type="pres">
      <dgm:prSet presAssocID="{7E982864-3579-4899-A67A-1C7ADB378BD5}" presName="childTextArrow" presStyleLbl="fgAccFollow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DD46642-B8F8-427A-AF75-AEE5EBD273A8}" type="pres">
      <dgm:prSet presAssocID="{B0464AB7-FBAC-43E6-A5C8-731CF1D38BA0}" presName="childTextArrow" presStyleLbl="fgAccFollow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C557A4D-5612-4CD3-B05F-C1A53E8C74E7}" type="pres">
      <dgm:prSet presAssocID="{6B13D217-8BAE-4FBB-A4D2-860A64F72B7E}" presName="childTextArrow" presStyleLbl="fgAccFollow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7DF66B4-F1CE-42E4-89E9-8CE019A04DF4}" type="presOf" srcId="{A018EC28-143B-4126-838E-B52872FB07C4}" destId="{2CF843F4-6381-41E4-969F-7125D601DB1D}" srcOrd="1" destOrd="0" presId="urn:microsoft.com/office/officeart/2005/8/layout/process4"/>
    <dgm:cxn modelId="{22C74DE6-08D8-4515-849A-C78326E86213}" type="presOf" srcId="{34A0BC25-CDF3-4BD9-8EFC-55F1D09D07D7}" destId="{36310E3C-E168-4724-B92B-77DCB8F380FE}" srcOrd="0" destOrd="0" presId="urn:microsoft.com/office/officeart/2005/8/layout/process4"/>
    <dgm:cxn modelId="{5166BEB5-9C67-490A-9C70-5C7E98312AE8}" srcId="{C776D590-2931-4DD4-9CEC-B1A0E4B3F7DE}" destId="{DDDFFA57-EB1A-47C8-A582-A602BAD11B93}" srcOrd="1" destOrd="0" parTransId="{3B44DA6A-940F-4397-854F-D8AB795F53D9}" sibTransId="{1B02A2D8-BEC8-4A61-898D-ADEC5F3F86DC}"/>
    <dgm:cxn modelId="{C6AC2695-2CFA-41F6-B7C8-148ED76248B7}" type="presOf" srcId="{A018EC28-143B-4126-838E-B52872FB07C4}" destId="{7EAF7265-4DE2-4F07-B22B-40DBE9E21999}" srcOrd="0" destOrd="0" presId="urn:microsoft.com/office/officeart/2005/8/layout/process4"/>
    <dgm:cxn modelId="{2943DA40-93B8-4B05-B5B2-92CACB674035}" type="presOf" srcId="{776F7214-1E35-4E9E-AA96-DB296CE06B98}" destId="{3B0B0AD9-6FB6-4387-BE1F-1884D2500EC8}" srcOrd="1" destOrd="0" presId="urn:microsoft.com/office/officeart/2005/8/layout/process4"/>
    <dgm:cxn modelId="{213BC2A5-C920-4FBB-9BC3-5D78843C29EF}" type="presOf" srcId="{C776D590-2931-4DD4-9CEC-B1A0E4B3F7DE}" destId="{172B83CF-E7EE-4E55-AF7C-103E94543FB6}" srcOrd="0" destOrd="0" presId="urn:microsoft.com/office/officeart/2005/8/layout/process4"/>
    <dgm:cxn modelId="{3B917A06-B675-4F2B-AFA6-7238F5B47530}" srcId="{95A00FBD-D6BB-4299-A531-890735F847F6}" destId="{C776D590-2931-4DD4-9CEC-B1A0E4B3F7DE}" srcOrd="2" destOrd="0" parTransId="{03C08081-B5F7-403D-80DF-A98E8E537700}" sibTransId="{70ED78C8-45FD-4588-883A-7F8F45CD6C65}"/>
    <dgm:cxn modelId="{332887E4-8C22-4742-AB1A-D46891502281}" srcId="{95A00FBD-D6BB-4299-A531-890735F847F6}" destId="{776F7214-1E35-4E9E-AA96-DB296CE06B98}" srcOrd="0" destOrd="0" parTransId="{3F9FDE62-96EF-4B10-AC9C-5E56D953819A}" sibTransId="{29B40B61-8CCD-4EAC-8F08-BA4564ABF0AC}"/>
    <dgm:cxn modelId="{A9CE3B83-7C8F-421D-A933-94B2E227AE06}" type="presOf" srcId="{6B13D217-8BAE-4FBB-A4D2-860A64F72B7E}" destId="{8C557A4D-5612-4CD3-B05F-C1A53E8C74E7}" srcOrd="0" destOrd="0" presId="urn:microsoft.com/office/officeart/2005/8/layout/process4"/>
    <dgm:cxn modelId="{97CF94B9-CDDF-4EC6-AD48-075F81143F04}" srcId="{95A00FBD-D6BB-4299-A531-890735F847F6}" destId="{A018EC28-143B-4126-838E-B52872FB07C4}" srcOrd="3" destOrd="0" parTransId="{0567EFDE-7C7D-4197-A59B-AA42E9B355C9}" sibTransId="{E4EEF76B-73CD-4297-83A2-58571E1CEAC8}"/>
    <dgm:cxn modelId="{9742DC45-6BB1-4F0F-968F-9804FBD2DB48}" type="presOf" srcId="{B0464AB7-FBAC-43E6-A5C8-731CF1D38BA0}" destId="{5DD46642-B8F8-427A-AF75-AEE5EBD273A8}" srcOrd="0" destOrd="0" presId="urn:microsoft.com/office/officeart/2005/8/layout/process4"/>
    <dgm:cxn modelId="{3801936E-5876-4194-A23B-41F7EAF482B3}" type="presOf" srcId="{6B4F1C02-3381-4F68-8A2D-35374CB76A60}" destId="{C9B30B96-3093-48D1-BBEC-CBEEEBC73823}" srcOrd="0" destOrd="0" presId="urn:microsoft.com/office/officeart/2005/8/layout/process4"/>
    <dgm:cxn modelId="{9289359E-C92E-4209-901F-FBEED52422EA}" srcId="{A018EC28-143B-4126-838E-B52872FB07C4}" destId="{6B4F1C02-3381-4F68-8A2D-35374CB76A60}" srcOrd="0" destOrd="0" parTransId="{7C04E999-89F1-42A1-A1BC-884EF914B3E7}" sibTransId="{B4A3CD9B-5010-42FE-B6A6-BA054254325E}"/>
    <dgm:cxn modelId="{062CF322-3274-4411-B0D9-8FD52E3CEBBD}" type="presOf" srcId="{4E3F89D3-8E97-457E-81FD-D8BCCEAEDF1D}" destId="{D3AFE03E-5F45-4870-83EB-B1AC0E4C49DD}" srcOrd="0" destOrd="0" presId="urn:microsoft.com/office/officeart/2005/8/layout/process4"/>
    <dgm:cxn modelId="{A8E8CB21-0647-4E3E-8EE3-4AFEF85570C4}" srcId="{776F7214-1E35-4E9E-AA96-DB296CE06B98}" destId="{B0464AB7-FBAC-43E6-A5C8-731CF1D38BA0}" srcOrd="1" destOrd="0" parTransId="{6A8ED311-DF51-41CD-AE03-E807CD821987}" sibTransId="{52270E37-7F73-437B-8CD6-2C1E10AFC2A5}"/>
    <dgm:cxn modelId="{446AEF78-BA98-4484-8C25-A201C3189166}" type="presOf" srcId="{C776D590-2931-4DD4-9CEC-B1A0E4B3F7DE}" destId="{895F2263-08A2-41BE-914F-2BB354782BA7}" srcOrd="1" destOrd="0" presId="urn:microsoft.com/office/officeart/2005/8/layout/process4"/>
    <dgm:cxn modelId="{014ED29B-BCA9-41B6-B709-16B8D25040B7}" srcId="{776F7214-1E35-4E9E-AA96-DB296CE06B98}" destId="{6B13D217-8BAE-4FBB-A4D2-860A64F72B7E}" srcOrd="2" destOrd="0" parTransId="{0D9DA661-B317-4E78-8163-C2CB2665D1C1}" sibTransId="{AA3BEDF2-FB93-4E1C-9B28-64939EAE7106}"/>
    <dgm:cxn modelId="{91AF71EA-D2F8-44B7-A863-E3A08F7CD235}" type="presOf" srcId="{DDDFFA57-EB1A-47C8-A582-A602BAD11B93}" destId="{F75C6146-4E72-4806-9E73-691B4B1C2EA7}" srcOrd="0" destOrd="0" presId="urn:microsoft.com/office/officeart/2005/8/layout/process4"/>
    <dgm:cxn modelId="{DE2C1A2E-4E87-4338-A393-9A1BD25311F8}" type="presOf" srcId="{7E982864-3579-4899-A67A-1C7ADB378BD5}" destId="{F5E7248D-C73B-4A00-9E6D-75DFD6E748BB}" srcOrd="0" destOrd="0" presId="urn:microsoft.com/office/officeart/2005/8/layout/process4"/>
    <dgm:cxn modelId="{EA7459BD-C11A-47C3-9536-218B7F9C292D}" type="presOf" srcId="{776F7214-1E35-4E9E-AA96-DB296CE06B98}" destId="{6BD12A45-E9B4-4F19-A32A-DE2FE5FFED36}" srcOrd="0" destOrd="0" presId="urn:microsoft.com/office/officeart/2005/8/layout/process4"/>
    <dgm:cxn modelId="{C662427F-F169-4F2B-9A7D-D68485678279}" type="presOf" srcId="{0595E0C9-BDD1-44C4-B01C-B72E56865A26}" destId="{E585C166-66F0-4D5A-9268-14D1EDAD297F}" srcOrd="0" destOrd="0" presId="urn:microsoft.com/office/officeart/2005/8/layout/process4"/>
    <dgm:cxn modelId="{11660C58-13E6-4669-9726-5DCEC4BEFFCA}" srcId="{A018EC28-143B-4126-838E-B52872FB07C4}" destId="{4E3F89D3-8E97-457E-81FD-D8BCCEAEDF1D}" srcOrd="1" destOrd="0" parTransId="{68F76830-40B9-4E9E-ACD0-D59A06AF385A}" sibTransId="{8D7AB9F9-21E7-4E9A-BC72-DD097F2F6935}"/>
    <dgm:cxn modelId="{CCEA7065-0D79-4386-B4DC-D7AA1A6902B3}" srcId="{95A00FBD-D6BB-4299-A531-890735F847F6}" destId="{34A0BC25-CDF3-4BD9-8EFC-55F1D09D07D7}" srcOrd="1" destOrd="0" parTransId="{0ADD96C6-422E-42AE-AD90-2CF5128F88C7}" sibTransId="{75B4F372-F41C-474A-A759-B812F5C5EEDA}"/>
    <dgm:cxn modelId="{3BB3844F-87F1-4C75-84D6-2AD1EA125150}" type="presOf" srcId="{95A00FBD-D6BB-4299-A531-890735F847F6}" destId="{F28C8205-C6CE-4493-A53A-84022143CC44}" srcOrd="0" destOrd="0" presId="urn:microsoft.com/office/officeart/2005/8/layout/process4"/>
    <dgm:cxn modelId="{3229939F-4653-46F7-A064-68F09C653A6B}" srcId="{776F7214-1E35-4E9E-AA96-DB296CE06B98}" destId="{7E982864-3579-4899-A67A-1C7ADB378BD5}" srcOrd="0" destOrd="0" parTransId="{A817C906-CA33-4C29-9BEB-BD24CBA9C90D}" sibTransId="{F92A1662-6120-4460-B49E-7D8CA7B0E77C}"/>
    <dgm:cxn modelId="{17B6D8B9-9007-4DF0-902B-4433326EE62E}" srcId="{C776D590-2931-4DD4-9CEC-B1A0E4B3F7DE}" destId="{0595E0C9-BDD1-44C4-B01C-B72E56865A26}" srcOrd="0" destOrd="0" parTransId="{4A69BCE0-33FE-4A02-9D0E-7931C420313B}" sibTransId="{35A96411-E3D0-4972-B29D-4EF4CF0C9A4F}"/>
    <dgm:cxn modelId="{6B2F5922-161E-4AFB-9B8A-B22BE347CD7E}" type="presParOf" srcId="{F28C8205-C6CE-4493-A53A-84022143CC44}" destId="{F31412AE-A759-48A9-9163-E7F723665D31}" srcOrd="0" destOrd="0" presId="urn:microsoft.com/office/officeart/2005/8/layout/process4"/>
    <dgm:cxn modelId="{E8978C40-41C5-4B61-81BB-BFEEB050BB89}" type="presParOf" srcId="{F31412AE-A759-48A9-9163-E7F723665D31}" destId="{7EAF7265-4DE2-4F07-B22B-40DBE9E21999}" srcOrd="0" destOrd="0" presId="urn:microsoft.com/office/officeart/2005/8/layout/process4"/>
    <dgm:cxn modelId="{A48D2659-7D82-4E2F-A067-D85B724C833C}" type="presParOf" srcId="{F31412AE-A759-48A9-9163-E7F723665D31}" destId="{2CF843F4-6381-41E4-969F-7125D601DB1D}" srcOrd="1" destOrd="0" presId="urn:microsoft.com/office/officeart/2005/8/layout/process4"/>
    <dgm:cxn modelId="{983BFBF3-5A3D-4070-8659-C99B3150A074}" type="presParOf" srcId="{F31412AE-A759-48A9-9163-E7F723665D31}" destId="{FFA07311-1097-439C-94D7-8085B16A5C93}" srcOrd="2" destOrd="0" presId="urn:microsoft.com/office/officeart/2005/8/layout/process4"/>
    <dgm:cxn modelId="{63D2D594-78AA-46C5-B744-57DA0A57405A}" type="presParOf" srcId="{FFA07311-1097-439C-94D7-8085B16A5C93}" destId="{C9B30B96-3093-48D1-BBEC-CBEEEBC73823}" srcOrd="0" destOrd="0" presId="urn:microsoft.com/office/officeart/2005/8/layout/process4"/>
    <dgm:cxn modelId="{B740AF5E-B069-4A27-A164-313962D3D7D8}" type="presParOf" srcId="{FFA07311-1097-439C-94D7-8085B16A5C93}" destId="{D3AFE03E-5F45-4870-83EB-B1AC0E4C49DD}" srcOrd="1" destOrd="0" presId="urn:microsoft.com/office/officeart/2005/8/layout/process4"/>
    <dgm:cxn modelId="{F6B3A11B-403A-4B30-8F92-54EF971A3C1B}" type="presParOf" srcId="{F28C8205-C6CE-4493-A53A-84022143CC44}" destId="{7CDDAD49-65C8-41D9-99AA-BBE356B4D241}" srcOrd="1" destOrd="0" presId="urn:microsoft.com/office/officeart/2005/8/layout/process4"/>
    <dgm:cxn modelId="{D2ED15E0-22CC-4DD4-974B-F0C371534B5B}" type="presParOf" srcId="{F28C8205-C6CE-4493-A53A-84022143CC44}" destId="{F9D42B05-C536-434D-A0B6-67BA903D113D}" srcOrd="2" destOrd="0" presId="urn:microsoft.com/office/officeart/2005/8/layout/process4"/>
    <dgm:cxn modelId="{C7327F58-FE33-47C2-84CF-8AABD95D1BCD}" type="presParOf" srcId="{F9D42B05-C536-434D-A0B6-67BA903D113D}" destId="{172B83CF-E7EE-4E55-AF7C-103E94543FB6}" srcOrd="0" destOrd="0" presId="urn:microsoft.com/office/officeart/2005/8/layout/process4"/>
    <dgm:cxn modelId="{B38D88E0-65B3-45BE-B5A2-882632983005}" type="presParOf" srcId="{F9D42B05-C536-434D-A0B6-67BA903D113D}" destId="{895F2263-08A2-41BE-914F-2BB354782BA7}" srcOrd="1" destOrd="0" presId="urn:microsoft.com/office/officeart/2005/8/layout/process4"/>
    <dgm:cxn modelId="{F89938DF-DD54-484C-B294-732BE242D14E}" type="presParOf" srcId="{F9D42B05-C536-434D-A0B6-67BA903D113D}" destId="{EA9FFF6E-0038-407D-8F57-9A25424677D4}" srcOrd="2" destOrd="0" presId="urn:microsoft.com/office/officeart/2005/8/layout/process4"/>
    <dgm:cxn modelId="{2C19C85B-1012-437F-A3EA-4962027C53A3}" type="presParOf" srcId="{EA9FFF6E-0038-407D-8F57-9A25424677D4}" destId="{E585C166-66F0-4D5A-9268-14D1EDAD297F}" srcOrd="0" destOrd="0" presId="urn:microsoft.com/office/officeart/2005/8/layout/process4"/>
    <dgm:cxn modelId="{6C1FA3C1-482D-4C6E-8844-EAA618A22855}" type="presParOf" srcId="{EA9FFF6E-0038-407D-8F57-9A25424677D4}" destId="{F75C6146-4E72-4806-9E73-691B4B1C2EA7}" srcOrd="1" destOrd="0" presId="urn:microsoft.com/office/officeart/2005/8/layout/process4"/>
    <dgm:cxn modelId="{698C4BDC-2605-4F2A-B154-D443BA49FBA3}" type="presParOf" srcId="{F28C8205-C6CE-4493-A53A-84022143CC44}" destId="{7B16B384-E641-4930-AADB-ABAAF56C6123}" srcOrd="3" destOrd="0" presId="urn:microsoft.com/office/officeart/2005/8/layout/process4"/>
    <dgm:cxn modelId="{58A2A4D8-A31E-43CC-A00C-5BBCBEF84523}" type="presParOf" srcId="{F28C8205-C6CE-4493-A53A-84022143CC44}" destId="{ACD08758-B50E-4AB5-B71E-C2B7AC1385E4}" srcOrd="4" destOrd="0" presId="urn:microsoft.com/office/officeart/2005/8/layout/process4"/>
    <dgm:cxn modelId="{45E8597B-1F37-4683-9D1B-29CDC5718B34}" type="presParOf" srcId="{ACD08758-B50E-4AB5-B71E-C2B7AC1385E4}" destId="{36310E3C-E168-4724-B92B-77DCB8F380FE}" srcOrd="0" destOrd="0" presId="urn:microsoft.com/office/officeart/2005/8/layout/process4"/>
    <dgm:cxn modelId="{61DD1FED-7C67-47BE-A198-CE9B21553479}" type="presParOf" srcId="{F28C8205-C6CE-4493-A53A-84022143CC44}" destId="{BB3D60D2-1D9F-4062-9E85-56A22C10139A}" srcOrd="5" destOrd="0" presId="urn:microsoft.com/office/officeart/2005/8/layout/process4"/>
    <dgm:cxn modelId="{A3CE4F87-A078-45B2-A331-F326A557C506}" type="presParOf" srcId="{F28C8205-C6CE-4493-A53A-84022143CC44}" destId="{9FD9F678-80AD-4554-A1AA-CCA8EC9DD093}" srcOrd="6" destOrd="0" presId="urn:microsoft.com/office/officeart/2005/8/layout/process4"/>
    <dgm:cxn modelId="{8951174F-B53D-42D3-A2AC-C06349D24EA6}" type="presParOf" srcId="{9FD9F678-80AD-4554-A1AA-CCA8EC9DD093}" destId="{6BD12A45-E9B4-4F19-A32A-DE2FE5FFED36}" srcOrd="0" destOrd="0" presId="urn:microsoft.com/office/officeart/2005/8/layout/process4"/>
    <dgm:cxn modelId="{7884D438-EF2D-4AC9-BD06-A0530E7BE263}" type="presParOf" srcId="{9FD9F678-80AD-4554-A1AA-CCA8EC9DD093}" destId="{3B0B0AD9-6FB6-4387-BE1F-1884D2500EC8}" srcOrd="1" destOrd="0" presId="urn:microsoft.com/office/officeart/2005/8/layout/process4"/>
    <dgm:cxn modelId="{2B4B20B3-03F7-47E4-85DF-912F79B52E12}" type="presParOf" srcId="{9FD9F678-80AD-4554-A1AA-CCA8EC9DD093}" destId="{D76AE1C8-A232-4D1F-AD1A-E8270CEBB7D9}" srcOrd="2" destOrd="0" presId="urn:microsoft.com/office/officeart/2005/8/layout/process4"/>
    <dgm:cxn modelId="{95C01BD4-2ADD-4398-91A8-5B65AA3F84DF}" type="presParOf" srcId="{D76AE1C8-A232-4D1F-AD1A-E8270CEBB7D9}" destId="{F5E7248D-C73B-4A00-9E6D-75DFD6E748BB}" srcOrd="0" destOrd="0" presId="urn:microsoft.com/office/officeart/2005/8/layout/process4"/>
    <dgm:cxn modelId="{852376CB-F886-461F-A7D3-85593426E1AE}" type="presParOf" srcId="{D76AE1C8-A232-4D1F-AD1A-E8270CEBB7D9}" destId="{5DD46642-B8F8-427A-AF75-AEE5EBD273A8}" srcOrd="1" destOrd="0" presId="urn:microsoft.com/office/officeart/2005/8/layout/process4"/>
    <dgm:cxn modelId="{60991200-76D9-4FD7-B6F0-4FD024FD8172}" type="presParOf" srcId="{D76AE1C8-A232-4D1F-AD1A-E8270CEBB7D9}" destId="{8C557A4D-5612-4CD3-B05F-C1A53E8C74E7}" srcOrd="2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F843F4-6381-41E4-969F-7125D601DB1D}">
      <dsp:nvSpPr>
        <dsp:cNvPr id="0" name=""/>
        <dsp:cNvSpPr/>
      </dsp:nvSpPr>
      <dsp:spPr>
        <a:xfrm>
          <a:off x="0" y="4380104"/>
          <a:ext cx="10777928" cy="1061552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Grid update </a:t>
          </a:r>
          <a:r>
            <a:rPr lang="en-US" sz="2800" b="1" kern="1200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{ </a:t>
          </a:r>
          <a:r>
            <a:rPr lang="en-US" sz="2800" b="0" i="1" kern="1200" dirty="0" smtClean="0">
              <a:solidFill>
                <a:schemeClr val="tx1"/>
              </a:solidFill>
              <a:effectLst/>
            </a:rPr>
            <a:t>position and velocity are sorted according to grid index</a:t>
          </a:r>
          <a:r>
            <a:rPr lang="en-US" sz="2800" b="1" kern="1200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}</a:t>
          </a:r>
          <a:endParaRPr lang="en-US" sz="2800" b="1" kern="1200" dirty="0"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0" y="4380104"/>
        <a:ext cx="10777928" cy="573238"/>
      </dsp:txXfrm>
    </dsp:sp>
    <dsp:sp modelId="{C9B30B96-3093-48D1-BBEC-CBEEEBC73823}">
      <dsp:nvSpPr>
        <dsp:cNvPr id="0" name=""/>
        <dsp:cNvSpPr/>
      </dsp:nvSpPr>
      <dsp:spPr>
        <a:xfrm>
          <a:off x="278" y="4932111"/>
          <a:ext cx="5210033" cy="488314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29210" rIns="163576" bIns="2921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>
              <a:solidFill>
                <a:schemeClr val="tx1"/>
              </a:solidFill>
            </a:rPr>
            <a:t>Fast radix sorting and update to new</a:t>
          </a:r>
          <a:endParaRPr lang="en-US" sz="2300" kern="1200" dirty="0">
            <a:solidFill>
              <a:schemeClr val="tx1"/>
            </a:solidFill>
          </a:endParaRPr>
        </a:p>
      </dsp:txBody>
      <dsp:txXfrm>
        <a:off x="278" y="4932111"/>
        <a:ext cx="5210033" cy="488314"/>
      </dsp:txXfrm>
    </dsp:sp>
    <dsp:sp modelId="{D3AFE03E-5F45-4870-83EB-B1AC0E4C49DD}">
      <dsp:nvSpPr>
        <dsp:cNvPr id="0" name=""/>
        <dsp:cNvSpPr/>
      </dsp:nvSpPr>
      <dsp:spPr>
        <a:xfrm>
          <a:off x="5210311" y="4932111"/>
          <a:ext cx="5567337" cy="488314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29210" rIns="163576" bIns="2921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>
              <a:solidFill>
                <a:schemeClr val="tx1"/>
              </a:solidFill>
            </a:rPr>
            <a:t>Improve memory access coherence</a:t>
          </a:r>
          <a:endParaRPr lang="en-US" sz="2300" kern="1200" dirty="0">
            <a:solidFill>
              <a:schemeClr val="tx1"/>
            </a:solidFill>
          </a:endParaRPr>
        </a:p>
      </dsp:txBody>
      <dsp:txXfrm>
        <a:off x="5210311" y="4932111"/>
        <a:ext cx="5567337" cy="488314"/>
      </dsp:txXfrm>
    </dsp:sp>
    <dsp:sp modelId="{895F2263-08A2-41BE-914F-2BB354782BA7}">
      <dsp:nvSpPr>
        <dsp:cNvPr id="0" name=""/>
        <dsp:cNvSpPr/>
      </dsp:nvSpPr>
      <dsp:spPr>
        <a:xfrm rot="10800000">
          <a:off x="0" y="2763360"/>
          <a:ext cx="10777928" cy="1632667"/>
        </a:xfrm>
        <a:prstGeom prst="upArrowCallou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b="0" kern="1200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Integration</a:t>
          </a:r>
          <a:r>
            <a:rPr lang="en-US" sz="2800" b="1" kern="1200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{ </a:t>
          </a:r>
          <a:r>
            <a:rPr lang="en-US" sz="2800" b="0" i="1" kern="1200" dirty="0" smtClean="0">
              <a:solidFill>
                <a:schemeClr val="tx1"/>
              </a:solidFill>
              <a:effectLst/>
            </a:rPr>
            <a:t>position </a:t>
          </a:r>
          <a:r>
            <a:rPr lang="en-US" sz="2800" kern="1200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←</a:t>
          </a:r>
          <a:r>
            <a:rPr lang="en-US" sz="2800" b="0" i="1" kern="1200" dirty="0" smtClean="0">
              <a:solidFill>
                <a:schemeClr val="tx1"/>
              </a:solidFill>
              <a:effectLst/>
            </a:rPr>
            <a:t> velocity </a:t>
          </a:r>
          <a:r>
            <a:rPr lang="en-US" sz="2800" kern="1200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←</a:t>
          </a:r>
          <a:r>
            <a:rPr lang="en-US" sz="2800" b="0" i="1" kern="1200" dirty="0" smtClean="0">
              <a:solidFill>
                <a:schemeClr val="tx1"/>
              </a:solidFill>
              <a:effectLst/>
            </a:rPr>
            <a:t> force </a:t>
          </a:r>
          <a:r>
            <a:rPr lang="en-US" sz="2800" b="1" kern="1200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}</a:t>
          </a:r>
          <a:endParaRPr lang="en-US" sz="2800" b="1" kern="1200" dirty="0"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-10800000">
        <a:off x="0" y="2763360"/>
        <a:ext cx="10777928" cy="573066"/>
      </dsp:txXfrm>
    </dsp:sp>
    <dsp:sp modelId="{E585C166-66F0-4D5A-9268-14D1EDAD297F}">
      <dsp:nvSpPr>
        <dsp:cNvPr id="0" name=""/>
        <dsp:cNvSpPr/>
      </dsp:nvSpPr>
      <dsp:spPr>
        <a:xfrm>
          <a:off x="1756" y="3336426"/>
          <a:ext cx="5167932" cy="48816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29210" rIns="163576" bIns="2921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>
              <a:solidFill>
                <a:schemeClr val="tx1"/>
              </a:solidFill>
            </a:rPr>
            <a:t>Change in velocity </a:t>
          </a:r>
          <a:r>
            <a:rPr lang="en-US" sz="2300" kern="1200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←</a:t>
          </a:r>
          <a:r>
            <a:rPr lang="en-US" sz="2300" kern="1200" dirty="0" smtClean="0">
              <a:solidFill>
                <a:schemeClr val="tx1"/>
              </a:solidFill>
            </a:rPr>
            <a:t> accumulated force</a:t>
          </a:r>
          <a:endParaRPr lang="en-US" sz="2300" kern="1200" dirty="0">
            <a:solidFill>
              <a:schemeClr val="tx1"/>
            </a:solidFill>
          </a:endParaRPr>
        </a:p>
      </dsp:txBody>
      <dsp:txXfrm>
        <a:off x="1756" y="3336426"/>
        <a:ext cx="5167932" cy="488167"/>
      </dsp:txXfrm>
    </dsp:sp>
    <dsp:sp modelId="{F75C6146-4E72-4806-9E73-691B4B1C2EA7}">
      <dsp:nvSpPr>
        <dsp:cNvPr id="0" name=""/>
        <dsp:cNvSpPr/>
      </dsp:nvSpPr>
      <dsp:spPr>
        <a:xfrm>
          <a:off x="5169688" y="3336426"/>
          <a:ext cx="5606483" cy="48816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29210" rIns="163576" bIns="2921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>
              <a:solidFill>
                <a:schemeClr val="tx1"/>
              </a:solidFill>
            </a:rPr>
            <a:t>Position </a:t>
          </a:r>
          <a:r>
            <a:rPr lang="en-US" sz="2300" kern="1200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← </a:t>
          </a:r>
          <a:r>
            <a:rPr lang="en-US" sz="2300" kern="1200" dirty="0" smtClean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  <a:t>simulation time step * velocity</a:t>
          </a:r>
          <a:endParaRPr lang="en-US" sz="2300" kern="1200" dirty="0">
            <a:solidFill>
              <a:schemeClr val="tx1"/>
            </a:solidFill>
          </a:endParaRPr>
        </a:p>
      </dsp:txBody>
      <dsp:txXfrm>
        <a:off x="5169688" y="3336426"/>
        <a:ext cx="5606483" cy="488167"/>
      </dsp:txXfrm>
    </dsp:sp>
    <dsp:sp modelId="{36310E3C-E168-4724-B92B-77DCB8F380FE}">
      <dsp:nvSpPr>
        <dsp:cNvPr id="0" name=""/>
        <dsp:cNvSpPr/>
      </dsp:nvSpPr>
      <dsp:spPr>
        <a:xfrm rot="10800000">
          <a:off x="0" y="1617037"/>
          <a:ext cx="10777928" cy="1162246"/>
        </a:xfrm>
        <a:prstGeom prst="upArrowCallout">
          <a:avLst/>
        </a:prstGeom>
        <a:solidFill>
          <a:schemeClr val="accent1">
            <a:lumMod val="40000"/>
            <a:lumOff val="6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solidFill>
                <a:schemeClr val="tx1"/>
              </a:solidFill>
            </a:rPr>
            <a:t>If proxy collision detected: non-zero collider forces sent to host for accumulation</a:t>
          </a:r>
          <a:endParaRPr lang="en-US" sz="2500" kern="1200" dirty="0">
            <a:solidFill>
              <a:schemeClr val="tx1"/>
            </a:solidFill>
          </a:endParaRPr>
        </a:p>
      </dsp:txBody>
      <dsp:txXfrm rot="10800000">
        <a:off x="0" y="1617037"/>
        <a:ext cx="10777928" cy="755193"/>
      </dsp:txXfrm>
    </dsp:sp>
    <dsp:sp modelId="{3B0B0AD9-6FB6-4387-BE1F-1884D2500EC8}">
      <dsp:nvSpPr>
        <dsp:cNvPr id="0" name=""/>
        <dsp:cNvSpPr/>
      </dsp:nvSpPr>
      <dsp:spPr>
        <a:xfrm rot="10800000">
          <a:off x="0" y="292"/>
          <a:ext cx="10777928" cy="1632667"/>
        </a:xfrm>
        <a:prstGeom prst="upArrowCallou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Collision Processing </a:t>
          </a:r>
          <a:r>
            <a:rPr lang="en-US" sz="2800" b="1" kern="1200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{</a:t>
          </a:r>
          <a:r>
            <a:rPr lang="en-US" sz="2800" kern="1200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</a:t>
          </a:r>
          <a:r>
            <a:rPr lang="en-US" sz="2800" i="1" kern="1200" dirty="0" smtClean="0">
              <a:solidFill>
                <a:schemeClr val="tx1"/>
              </a:solidFill>
              <a:effectLst/>
            </a:rPr>
            <a:t>accumulate force from neighbors, collider, walls </a:t>
          </a:r>
          <a:r>
            <a:rPr lang="en-US" sz="2800" b="1" kern="1200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}</a:t>
          </a:r>
          <a:endParaRPr lang="en-US" sz="2800" b="1" kern="1200" dirty="0"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-10800000">
        <a:off x="0" y="292"/>
        <a:ext cx="10777928" cy="573066"/>
      </dsp:txXfrm>
    </dsp:sp>
    <dsp:sp modelId="{F5E7248D-C73B-4A00-9E6D-75DFD6E748BB}">
      <dsp:nvSpPr>
        <dsp:cNvPr id="0" name=""/>
        <dsp:cNvSpPr/>
      </dsp:nvSpPr>
      <dsp:spPr>
        <a:xfrm>
          <a:off x="5262" y="573359"/>
          <a:ext cx="3589134" cy="48816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30480" rIns="170688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>
              <a:solidFill>
                <a:schemeClr val="tx1"/>
              </a:solidFill>
            </a:rPr>
            <a:t>Pressure (damped spring)</a:t>
          </a:r>
          <a:endParaRPr lang="en-US" sz="2400" kern="1200" dirty="0">
            <a:solidFill>
              <a:schemeClr val="tx1"/>
            </a:solidFill>
          </a:endParaRPr>
        </a:p>
      </dsp:txBody>
      <dsp:txXfrm>
        <a:off x="5262" y="573359"/>
        <a:ext cx="3589134" cy="488167"/>
      </dsp:txXfrm>
    </dsp:sp>
    <dsp:sp modelId="{5DD46642-B8F8-427A-AF75-AEE5EBD273A8}">
      <dsp:nvSpPr>
        <dsp:cNvPr id="0" name=""/>
        <dsp:cNvSpPr/>
      </dsp:nvSpPr>
      <dsp:spPr>
        <a:xfrm>
          <a:off x="3594396" y="573359"/>
          <a:ext cx="3589134" cy="48816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30480" rIns="170688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>
              <a:solidFill>
                <a:schemeClr val="tx1"/>
              </a:solidFill>
            </a:rPr>
            <a:t>Attraction (after collision)</a:t>
          </a:r>
          <a:endParaRPr lang="en-US" sz="2400" kern="1200" dirty="0">
            <a:solidFill>
              <a:schemeClr val="tx1"/>
            </a:solidFill>
          </a:endParaRPr>
        </a:p>
      </dsp:txBody>
      <dsp:txXfrm>
        <a:off x="3594396" y="573359"/>
        <a:ext cx="3589134" cy="488167"/>
      </dsp:txXfrm>
    </dsp:sp>
    <dsp:sp modelId="{8C557A4D-5612-4CD3-B05F-C1A53E8C74E7}">
      <dsp:nvSpPr>
        <dsp:cNvPr id="0" name=""/>
        <dsp:cNvSpPr/>
      </dsp:nvSpPr>
      <dsp:spPr>
        <a:xfrm>
          <a:off x="7183531" y="573359"/>
          <a:ext cx="3589134" cy="48816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30480" rIns="170688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>
              <a:solidFill>
                <a:schemeClr val="tx1"/>
              </a:solidFill>
            </a:rPr>
            <a:t>Shear (viscosity)</a:t>
          </a:r>
          <a:endParaRPr lang="en-US" sz="2400" kern="1200" dirty="0">
            <a:solidFill>
              <a:schemeClr val="tx1"/>
            </a:solidFill>
          </a:endParaRPr>
        </a:p>
      </dsp:txBody>
      <dsp:txXfrm>
        <a:off x="7183531" y="573359"/>
        <a:ext cx="3589134" cy="48816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F843F4-6381-41E4-969F-7125D601DB1D}">
      <dsp:nvSpPr>
        <dsp:cNvPr id="0" name=""/>
        <dsp:cNvSpPr/>
      </dsp:nvSpPr>
      <dsp:spPr>
        <a:xfrm>
          <a:off x="0" y="4380104"/>
          <a:ext cx="10777928" cy="1061552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Grid update </a:t>
          </a:r>
          <a:r>
            <a:rPr lang="en-US" sz="2800" b="1" kern="1200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{ </a:t>
          </a:r>
          <a:r>
            <a:rPr lang="en-US" sz="2800" b="0" i="1" kern="1200" dirty="0" smtClean="0">
              <a:solidFill>
                <a:schemeClr val="tx1"/>
              </a:solidFill>
              <a:effectLst/>
            </a:rPr>
            <a:t>position and velocity are sorted according to grid index</a:t>
          </a:r>
          <a:r>
            <a:rPr lang="en-US" sz="2800" b="1" kern="1200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}</a:t>
          </a:r>
          <a:endParaRPr lang="en-US" sz="2800" b="1" kern="1200" dirty="0"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0" y="4380104"/>
        <a:ext cx="10777928" cy="573238"/>
      </dsp:txXfrm>
    </dsp:sp>
    <dsp:sp modelId="{C9B30B96-3093-48D1-BBEC-CBEEEBC73823}">
      <dsp:nvSpPr>
        <dsp:cNvPr id="0" name=""/>
        <dsp:cNvSpPr/>
      </dsp:nvSpPr>
      <dsp:spPr>
        <a:xfrm>
          <a:off x="278" y="4932111"/>
          <a:ext cx="5210033" cy="488314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29210" rIns="163576" bIns="2921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>
              <a:solidFill>
                <a:schemeClr val="tx1"/>
              </a:solidFill>
            </a:rPr>
            <a:t>Fast radix sorting and update to new</a:t>
          </a:r>
          <a:endParaRPr lang="en-US" sz="2300" kern="1200" dirty="0">
            <a:solidFill>
              <a:schemeClr val="tx1"/>
            </a:solidFill>
          </a:endParaRPr>
        </a:p>
      </dsp:txBody>
      <dsp:txXfrm>
        <a:off x="278" y="4932111"/>
        <a:ext cx="5210033" cy="488314"/>
      </dsp:txXfrm>
    </dsp:sp>
    <dsp:sp modelId="{D3AFE03E-5F45-4870-83EB-B1AC0E4C49DD}">
      <dsp:nvSpPr>
        <dsp:cNvPr id="0" name=""/>
        <dsp:cNvSpPr/>
      </dsp:nvSpPr>
      <dsp:spPr>
        <a:xfrm>
          <a:off x="5210311" y="4932111"/>
          <a:ext cx="5567337" cy="488314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29210" rIns="163576" bIns="2921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>
              <a:solidFill>
                <a:schemeClr val="tx1"/>
              </a:solidFill>
            </a:rPr>
            <a:t>Improve memory access coherence</a:t>
          </a:r>
          <a:endParaRPr lang="en-US" sz="2300" kern="1200" dirty="0">
            <a:solidFill>
              <a:schemeClr val="tx1"/>
            </a:solidFill>
          </a:endParaRPr>
        </a:p>
      </dsp:txBody>
      <dsp:txXfrm>
        <a:off x="5210311" y="4932111"/>
        <a:ext cx="5567337" cy="488314"/>
      </dsp:txXfrm>
    </dsp:sp>
    <dsp:sp modelId="{895F2263-08A2-41BE-914F-2BB354782BA7}">
      <dsp:nvSpPr>
        <dsp:cNvPr id="0" name=""/>
        <dsp:cNvSpPr/>
      </dsp:nvSpPr>
      <dsp:spPr>
        <a:xfrm rot="10800000">
          <a:off x="0" y="2763360"/>
          <a:ext cx="10777928" cy="1632667"/>
        </a:xfrm>
        <a:prstGeom prst="upArrowCallou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b="0" kern="1200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Integration</a:t>
          </a:r>
          <a:r>
            <a:rPr lang="en-US" sz="2800" b="1" kern="1200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{ </a:t>
          </a:r>
          <a:r>
            <a:rPr lang="en-US" sz="2800" b="0" i="1" kern="1200" dirty="0" smtClean="0">
              <a:solidFill>
                <a:schemeClr val="tx1"/>
              </a:solidFill>
              <a:effectLst/>
            </a:rPr>
            <a:t>position </a:t>
          </a:r>
          <a:r>
            <a:rPr lang="en-US" sz="2800" kern="1200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←</a:t>
          </a:r>
          <a:r>
            <a:rPr lang="en-US" sz="2800" b="0" i="1" kern="1200" dirty="0" smtClean="0">
              <a:solidFill>
                <a:schemeClr val="tx1"/>
              </a:solidFill>
              <a:effectLst/>
            </a:rPr>
            <a:t> velocity </a:t>
          </a:r>
          <a:r>
            <a:rPr lang="en-US" sz="2800" kern="1200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←</a:t>
          </a:r>
          <a:r>
            <a:rPr lang="en-US" sz="2800" b="0" i="1" kern="1200" dirty="0" smtClean="0">
              <a:solidFill>
                <a:schemeClr val="tx1"/>
              </a:solidFill>
              <a:effectLst/>
            </a:rPr>
            <a:t> force </a:t>
          </a:r>
          <a:r>
            <a:rPr lang="en-US" sz="2800" b="1" kern="1200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}</a:t>
          </a:r>
          <a:endParaRPr lang="en-US" sz="2800" b="1" kern="1200" dirty="0"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-10800000">
        <a:off x="0" y="2763360"/>
        <a:ext cx="10777928" cy="573066"/>
      </dsp:txXfrm>
    </dsp:sp>
    <dsp:sp modelId="{E585C166-66F0-4D5A-9268-14D1EDAD297F}">
      <dsp:nvSpPr>
        <dsp:cNvPr id="0" name=""/>
        <dsp:cNvSpPr/>
      </dsp:nvSpPr>
      <dsp:spPr>
        <a:xfrm>
          <a:off x="1756" y="3336426"/>
          <a:ext cx="5167932" cy="48816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29210" rIns="163576" bIns="2921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>
              <a:solidFill>
                <a:schemeClr val="tx1"/>
              </a:solidFill>
            </a:rPr>
            <a:t>Change in velocity </a:t>
          </a:r>
          <a:r>
            <a:rPr lang="en-US" sz="2300" kern="1200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←</a:t>
          </a:r>
          <a:r>
            <a:rPr lang="en-US" sz="2300" kern="1200" dirty="0" smtClean="0">
              <a:solidFill>
                <a:schemeClr val="tx1"/>
              </a:solidFill>
            </a:rPr>
            <a:t> accumulated force</a:t>
          </a:r>
          <a:endParaRPr lang="en-US" sz="2300" kern="1200" dirty="0">
            <a:solidFill>
              <a:schemeClr val="tx1"/>
            </a:solidFill>
          </a:endParaRPr>
        </a:p>
      </dsp:txBody>
      <dsp:txXfrm>
        <a:off x="1756" y="3336426"/>
        <a:ext cx="5167932" cy="488167"/>
      </dsp:txXfrm>
    </dsp:sp>
    <dsp:sp modelId="{F75C6146-4E72-4806-9E73-691B4B1C2EA7}">
      <dsp:nvSpPr>
        <dsp:cNvPr id="0" name=""/>
        <dsp:cNvSpPr/>
      </dsp:nvSpPr>
      <dsp:spPr>
        <a:xfrm>
          <a:off x="5169688" y="3336426"/>
          <a:ext cx="5606483" cy="48816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29210" rIns="163576" bIns="2921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>
              <a:solidFill>
                <a:schemeClr val="tx1"/>
              </a:solidFill>
            </a:rPr>
            <a:t>Position </a:t>
          </a:r>
          <a:r>
            <a:rPr lang="en-US" sz="2300" kern="1200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← </a:t>
          </a:r>
          <a:r>
            <a:rPr lang="en-US" sz="2300" kern="1200" dirty="0" smtClean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  <a:t>simulation time step * velocity</a:t>
          </a:r>
          <a:endParaRPr lang="en-US" sz="2300" kern="1200" dirty="0">
            <a:solidFill>
              <a:schemeClr val="tx1"/>
            </a:solidFill>
          </a:endParaRPr>
        </a:p>
      </dsp:txBody>
      <dsp:txXfrm>
        <a:off x="5169688" y="3336426"/>
        <a:ext cx="5606483" cy="488167"/>
      </dsp:txXfrm>
    </dsp:sp>
    <dsp:sp modelId="{36310E3C-E168-4724-B92B-77DCB8F380FE}">
      <dsp:nvSpPr>
        <dsp:cNvPr id="0" name=""/>
        <dsp:cNvSpPr/>
      </dsp:nvSpPr>
      <dsp:spPr>
        <a:xfrm rot="10800000">
          <a:off x="0" y="1617037"/>
          <a:ext cx="10777928" cy="1162246"/>
        </a:xfrm>
        <a:prstGeom prst="upArrowCallout">
          <a:avLst/>
        </a:prstGeom>
        <a:solidFill>
          <a:schemeClr val="accent1">
            <a:lumMod val="40000"/>
            <a:lumOff val="6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solidFill>
                <a:schemeClr val="tx1"/>
              </a:solidFill>
            </a:rPr>
            <a:t>If proxy collision detected: non-zero collider forces sent to host for accumulation</a:t>
          </a:r>
          <a:endParaRPr lang="en-US" sz="2500" kern="1200" dirty="0">
            <a:solidFill>
              <a:schemeClr val="tx1"/>
            </a:solidFill>
          </a:endParaRPr>
        </a:p>
      </dsp:txBody>
      <dsp:txXfrm rot="10800000">
        <a:off x="0" y="1617037"/>
        <a:ext cx="10777928" cy="755193"/>
      </dsp:txXfrm>
    </dsp:sp>
    <dsp:sp modelId="{3B0B0AD9-6FB6-4387-BE1F-1884D2500EC8}">
      <dsp:nvSpPr>
        <dsp:cNvPr id="0" name=""/>
        <dsp:cNvSpPr/>
      </dsp:nvSpPr>
      <dsp:spPr>
        <a:xfrm rot="10800000">
          <a:off x="0" y="292"/>
          <a:ext cx="10777928" cy="1632667"/>
        </a:xfrm>
        <a:prstGeom prst="upArrowCallou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Collision Processing </a:t>
          </a:r>
          <a:r>
            <a:rPr lang="en-US" sz="2800" b="1" kern="1200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{</a:t>
          </a:r>
          <a:r>
            <a:rPr lang="en-US" sz="2800" kern="1200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</a:t>
          </a:r>
          <a:r>
            <a:rPr lang="en-US" sz="2800" i="1" kern="1200" dirty="0" smtClean="0">
              <a:solidFill>
                <a:schemeClr val="tx1"/>
              </a:solidFill>
              <a:effectLst/>
            </a:rPr>
            <a:t>accumulate force from neighbors, collider, walls </a:t>
          </a:r>
          <a:r>
            <a:rPr lang="en-US" sz="2800" b="1" kern="1200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}</a:t>
          </a:r>
          <a:endParaRPr lang="en-US" sz="2800" b="1" kern="1200" dirty="0"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-10800000">
        <a:off x="0" y="292"/>
        <a:ext cx="10777928" cy="573066"/>
      </dsp:txXfrm>
    </dsp:sp>
    <dsp:sp modelId="{F5E7248D-C73B-4A00-9E6D-75DFD6E748BB}">
      <dsp:nvSpPr>
        <dsp:cNvPr id="0" name=""/>
        <dsp:cNvSpPr/>
      </dsp:nvSpPr>
      <dsp:spPr>
        <a:xfrm>
          <a:off x="5262" y="573359"/>
          <a:ext cx="3589134" cy="48816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30480" rIns="170688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>
              <a:solidFill>
                <a:schemeClr val="tx1"/>
              </a:solidFill>
            </a:rPr>
            <a:t>Pressure (damped spring)</a:t>
          </a:r>
          <a:endParaRPr lang="en-US" sz="2400" kern="1200" dirty="0">
            <a:solidFill>
              <a:schemeClr val="tx1"/>
            </a:solidFill>
          </a:endParaRPr>
        </a:p>
      </dsp:txBody>
      <dsp:txXfrm>
        <a:off x="5262" y="573359"/>
        <a:ext cx="3589134" cy="488167"/>
      </dsp:txXfrm>
    </dsp:sp>
    <dsp:sp modelId="{5DD46642-B8F8-427A-AF75-AEE5EBD273A8}">
      <dsp:nvSpPr>
        <dsp:cNvPr id="0" name=""/>
        <dsp:cNvSpPr/>
      </dsp:nvSpPr>
      <dsp:spPr>
        <a:xfrm>
          <a:off x="3594396" y="573359"/>
          <a:ext cx="3589134" cy="48816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30480" rIns="170688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>
              <a:solidFill>
                <a:schemeClr val="tx1"/>
              </a:solidFill>
            </a:rPr>
            <a:t>Attraction (after collision)</a:t>
          </a:r>
          <a:endParaRPr lang="en-US" sz="2400" kern="1200" dirty="0">
            <a:solidFill>
              <a:schemeClr val="tx1"/>
            </a:solidFill>
          </a:endParaRPr>
        </a:p>
      </dsp:txBody>
      <dsp:txXfrm>
        <a:off x="3594396" y="573359"/>
        <a:ext cx="3589134" cy="488167"/>
      </dsp:txXfrm>
    </dsp:sp>
    <dsp:sp modelId="{8C557A4D-5612-4CD3-B05F-C1A53E8C74E7}">
      <dsp:nvSpPr>
        <dsp:cNvPr id="0" name=""/>
        <dsp:cNvSpPr/>
      </dsp:nvSpPr>
      <dsp:spPr>
        <a:xfrm>
          <a:off x="7183531" y="573359"/>
          <a:ext cx="3589134" cy="48816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30480" rIns="170688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>
              <a:solidFill>
                <a:schemeClr val="tx1"/>
              </a:solidFill>
            </a:rPr>
            <a:t>Shear (viscosity)</a:t>
          </a:r>
          <a:endParaRPr lang="en-US" sz="2400" kern="1200" dirty="0">
            <a:solidFill>
              <a:schemeClr val="tx1"/>
            </a:solidFill>
          </a:endParaRPr>
        </a:p>
      </dsp:txBody>
      <dsp:txXfrm>
        <a:off x="7183531" y="573359"/>
        <a:ext cx="3589134" cy="48816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F843F4-6381-41E4-969F-7125D601DB1D}">
      <dsp:nvSpPr>
        <dsp:cNvPr id="0" name=""/>
        <dsp:cNvSpPr/>
      </dsp:nvSpPr>
      <dsp:spPr>
        <a:xfrm>
          <a:off x="0" y="4380104"/>
          <a:ext cx="10777928" cy="1061552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Grid update </a:t>
          </a:r>
          <a:r>
            <a:rPr lang="en-US" sz="2800" b="1" kern="1200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{ </a:t>
          </a:r>
          <a:r>
            <a:rPr lang="en-US" sz="2800" b="0" i="1" kern="1200" dirty="0" smtClean="0">
              <a:solidFill>
                <a:schemeClr val="tx1"/>
              </a:solidFill>
              <a:effectLst/>
            </a:rPr>
            <a:t>position and velocity are sorted according tor grid index</a:t>
          </a:r>
          <a:r>
            <a:rPr lang="en-US" sz="2800" b="1" kern="1200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}</a:t>
          </a:r>
          <a:endParaRPr lang="en-US" sz="2800" b="1" kern="1200" dirty="0"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0" y="4380104"/>
        <a:ext cx="10777928" cy="573238"/>
      </dsp:txXfrm>
    </dsp:sp>
    <dsp:sp modelId="{C9B30B96-3093-48D1-BBEC-CBEEEBC73823}">
      <dsp:nvSpPr>
        <dsp:cNvPr id="0" name=""/>
        <dsp:cNvSpPr/>
      </dsp:nvSpPr>
      <dsp:spPr>
        <a:xfrm>
          <a:off x="500" y="4932111"/>
          <a:ext cx="4083824" cy="488314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29210" rIns="163576" bIns="2921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>
              <a:solidFill>
                <a:schemeClr val="tx1"/>
              </a:solidFill>
            </a:rPr>
            <a:t>Fast radix sorting</a:t>
          </a:r>
          <a:endParaRPr lang="en-US" sz="2300" kern="1200" dirty="0">
            <a:solidFill>
              <a:schemeClr val="tx1"/>
            </a:solidFill>
          </a:endParaRPr>
        </a:p>
      </dsp:txBody>
      <dsp:txXfrm>
        <a:off x="500" y="4932111"/>
        <a:ext cx="4083824" cy="488314"/>
      </dsp:txXfrm>
    </dsp:sp>
    <dsp:sp modelId="{D3AFE03E-5F45-4870-83EB-B1AC0E4C49DD}">
      <dsp:nvSpPr>
        <dsp:cNvPr id="0" name=""/>
        <dsp:cNvSpPr/>
      </dsp:nvSpPr>
      <dsp:spPr>
        <a:xfrm>
          <a:off x="4084325" y="4932111"/>
          <a:ext cx="6693102" cy="488314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29210" rIns="163576" bIns="2921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>
              <a:solidFill>
                <a:schemeClr val="tx1"/>
              </a:solidFill>
            </a:rPr>
            <a:t>Improve memory access coherence</a:t>
          </a:r>
          <a:endParaRPr lang="en-US" sz="2300" kern="1200" dirty="0">
            <a:solidFill>
              <a:schemeClr val="tx1"/>
            </a:solidFill>
          </a:endParaRPr>
        </a:p>
      </dsp:txBody>
      <dsp:txXfrm>
        <a:off x="4084325" y="4932111"/>
        <a:ext cx="6693102" cy="488314"/>
      </dsp:txXfrm>
    </dsp:sp>
    <dsp:sp modelId="{895F2263-08A2-41BE-914F-2BB354782BA7}">
      <dsp:nvSpPr>
        <dsp:cNvPr id="0" name=""/>
        <dsp:cNvSpPr/>
      </dsp:nvSpPr>
      <dsp:spPr>
        <a:xfrm rot="10800000">
          <a:off x="0" y="2763360"/>
          <a:ext cx="10777928" cy="1632667"/>
        </a:xfrm>
        <a:prstGeom prst="upArrowCallou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b="0" kern="1200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Integration</a:t>
          </a:r>
          <a:r>
            <a:rPr lang="en-US" sz="2800" b="1" kern="1200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{ </a:t>
          </a:r>
          <a:r>
            <a:rPr lang="en-US" sz="2800" b="0" i="1" kern="1200" dirty="0" smtClean="0">
              <a:solidFill>
                <a:schemeClr val="tx1"/>
              </a:solidFill>
              <a:effectLst/>
            </a:rPr>
            <a:t>position </a:t>
          </a:r>
          <a:r>
            <a:rPr lang="en-US" sz="2800" kern="1200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←</a:t>
          </a:r>
          <a:r>
            <a:rPr lang="en-US" sz="2800" b="0" i="1" kern="1200" dirty="0" smtClean="0">
              <a:solidFill>
                <a:schemeClr val="tx1"/>
              </a:solidFill>
              <a:effectLst/>
            </a:rPr>
            <a:t> velocity </a:t>
          </a:r>
          <a:r>
            <a:rPr lang="en-US" sz="2800" kern="1200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←</a:t>
          </a:r>
          <a:r>
            <a:rPr lang="en-US" sz="2800" b="0" i="1" kern="1200" dirty="0" smtClean="0">
              <a:solidFill>
                <a:schemeClr val="tx1"/>
              </a:solidFill>
              <a:effectLst/>
            </a:rPr>
            <a:t> force </a:t>
          </a:r>
          <a:r>
            <a:rPr lang="en-US" sz="2800" b="1" kern="1200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}</a:t>
          </a:r>
          <a:endParaRPr lang="en-US" sz="2800" b="1" kern="1200" dirty="0"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-10800000">
        <a:off x="0" y="2763360"/>
        <a:ext cx="10777928" cy="573066"/>
      </dsp:txXfrm>
    </dsp:sp>
    <dsp:sp modelId="{E585C166-66F0-4D5A-9268-14D1EDAD297F}">
      <dsp:nvSpPr>
        <dsp:cNvPr id="0" name=""/>
        <dsp:cNvSpPr/>
      </dsp:nvSpPr>
      <dsp:spPr>
        <a:xfrm>
          <a:off x="1756" y="3336426"/>
          <a:ext cx="5167932" cy="48816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29210" rIns="163576" bIns="2921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>
              <a:solidFill>
                <a:schemeClr val="tx1"/>
              </a:solidFill>
            </a:rPr>
            <a:t>Change in velocity </a:t>
          </a:r>
          <a:r>
            <a:rPr lang="en-US" sz="2300" kern="1200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←</a:t>
          </a:r>
          <a:r>
            <a:rPr lang="en-US" sz="2300" kern="1200" dirty="0" smtClean="0">
              <a:solidFill>
                <a:schemeClr val="tx1"/>
              </a:solidFill>
            </a:rPr>
            <a:t> accumulated force</a:t>
          </a:r>
          <a:endParaRPr lang="en-US" sz="2300" kern="1200" dirty="0">
            <a:solidFill>
              <a:schemeClr val="tx1"/>
            </a:solidFill>
          </a:endParaRPr>
        </a:p>
      </dsp:txBody>
      <dsp:txXfrm>
        <a:off x="1756" y="3336426"/>
        <a:ext cx="5167932" cy="488167"/>
      </dsp:txXfrm>
    </dsp:sp>
    <dsp:sp modelId="{F75C6146-4E72-4806-9E73-691B4B1C2EA7}">
      <dsp:nvSpPr>
        <dsp:cNvPr id="0" name=""/>
        <dsp:cNvSpPr/>
      </dsp:nvSpPr>
      <dsp:spPr>
        <a:xfrm>
          <a:off x="5169688" y="3336426"/>
          <a:ext cx="5606483" cy="48816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29210" rIns="163576" bIns="2921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>
              <a:solidFill>
                <a:schemeClr val="tx1"/>
              </a:solidFill>
            </a:rPr>
            <a:t>Position </a:t>
          </a:r>
          <a:r>
            <a:rPr lang="en-US" sz="2300" kern="1200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← </a:t>
          </a:r>
          <a:r>
            <a:rPr lang="en-US" sz="2300" kern="1200" dirty="0" smtClean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  <a:t>simulation time step * velocity</a:t>
          </a:r>
          <a:endParaRPr lang="en-US" sz="2300" kern="1200" dirty="0">
            <a:solidFill>
              <a:schemeClr val="tx1"/>
            </a:solidFill>
          </a:endParaRPr>
        </a:p>
      </dsp:txBody>
      <dsp:txXfrm>
        <a:off x="5169688" y="3336426"/>
        <a:ext cx="5606483" cy="488167"/>
      </dsp:txXfrm>
    </dsp:sp>
    <dsp:sp modelId="{36310E3C-E168-4724-B92B-77DCB8F380FE}">
      <dsp:nvSpPr>
        <dsp:cNvPr id="0" name=""/>
        <dsp:cNvSpPr/>
      </dsp:nvSpPr>
      <dsp:spPr>
        <a:xfrm rot="10800000">
          <a:off x="0" y="1617037"/>
          <a:ext cx="10777928" cy="1162246"/>
        </a:xfrm>
        <a:prstGeom prst="upArrowCallout">
          <a:avLst/>
        </a:prstGeom>
        <a:solidFill>
          <a:schemeClr val="accent1">
            <a:lumMod val="40000"/>
            <a:lumOff val="6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solidFill>
                <a:schemeClr val="tx1"/>
              </a:solidFill>
            </a:rPr>
            <a:t>If proxy collision detected: non-zero collider forces sent to host for accumulation</a:t>
          </a:r>
          <a:endParaRPr lang="en-US" sz="2500" kern="1200" dirty="0">
            <a:solidFill>
              <a:schemeClr val="tx1"/>
            </a:solidFill>
          </a:endParaRPr>
        </a:p>
      </dsp:txBody>
      <dsp:txXfrm rot="10800000">
        <a:off x="0" y="1617037"/>
        <a:ext cx="10777928" cy="755193"/>
      </dsp:txXfrm>
    </dsp:sp>
    <dsp:sp modelId="{3B0B0AD9-6FB6-4387-BE1F-1884D2500EC8}">
      <dsp:nvSpPr>
        <dsp:cNvPr id="0" name=""/>
        <dsp:cNvSpPr/>
      </dsp:nvSpPr>
      <dsp:spPr>
        <a:xfrm rot="10800000">
          <a:off x="0" y="292"/>
          <a:ext cx="10777928" cy="1632667"/>
        </a:xfrm>
        <a:prstGeom prst="upArrowCallou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Collision Processing </a:t>
          </a:r>
          <a:r>
            <a:rPr lang="en-US" sz="2800" b="1" kern="1200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{</a:t>
          </a:r>
          <a:r>
            <a:rPr lang="en-US" sz="2800" kern="1200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</a:t>
          </a:r>
          <a:r>
            <a:rPr lang="en-US" sz="2800" i="1" kern="1200" dirty="0" smtClean="0">
              <a:solidFill>
                <a:schemeClr val="tx1"/>
              </a:solidFill>
              <a:effectLst/>
            </a:rPr>
            <a:t>accumulate force from neighbors, collider, walls </a:t>
          </a:r>
          <a:r>
            <a:rPr lang="en-US" sz="2800" b="1" kern="1200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}</a:t>
          </a:r>
          <a:endParaRPr lang="en-US" sz="2800" b="1" kern="1200" dirty="0"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-10800000">
        <a:off x="0" y="292"/>
        <a:ext cx="10777928" cy="573066"/>
      </dsp:txXfrm>
    </dsp:sp>
    <dsp:sp modelId="{F5E7248D-C73B-4A00-9E6D-75DFD6E748BB}">
      <dsp:nvSpPr>
        <dsp:cNvPr id="0" name=""/>
        <dsp:cNvSpPr/>
      </dsp:nvSpPr>
      <dsp:spPr>
        <a:xfrm>
          <a:off x="5262" y="573359"/>
          <a:ext cx="3589134" cy="48816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30480" rIns="170688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>
              <a:solidFill>
                <a:schemeClr val="tx1"/>
              </a:solidFill>
            </a:rPr>
            <a:t>Pressure (damped spring)</a:t>
          </a:r>
          <a:endParaRPr lang="en-US" sz="2400" kern="1200" dirty="0">
            <a:solidFill>
              <a:schemeClr val="tx1"/>
            </a:solidFill>
          </a:endParaRPr>
        </a:p>
      </dsp:txBody>
      <dsp:txXfrm>
        <a:off x="5262" y="573359"/>
        <a:ext cx="3589134" cy="488167"/>
      </dsp:txXfrm>
    </dsp:sp>
    <dsp:sp modelId="{5DD46642-B8F8-427A-AF75-AEE5EBD273A8}">
      <dsp:nvSpPr>
        <dsp:cNvPr id="0" name=""/>
        <dsp:cNvSpPr/>
      </dsp:nvSpPr>
      <dsp:spPr>
        <a:xfrm>
          <a:off x="3594396" y="573359"/>
          <a:ext cx="3589134" cy="48816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30480" rIns="170688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>
              <a:solidFill>
                <a:schemeClr val="tx1"/>
              </a:solidFill>
            </a:rPr>
            <a:t>Attraction (after collision)</a:t>
          </a:r>
          <a:endParaRPr lang="en-US" sz="2400" kern="1200" dirty="0">
            <a:solidFill>
              <a:schemeClr val="tx1"/>
            </a:solidFill>
          </a:endParaRPr>
        </a:p>
      </dsp:txBody>
      <dsp:txXfrm>
        <a:off x="3594396" y="573359"/>
        <a:ext cx="3589134" cy="488167"/>
      </dsp:txXfrm>
    </dsp:sp>
    <dsp:sp modelId="{8C557A4D-5612-4CD3-B05F-C1A53E8C74E7}">
      <dsp:nvSpPr>
        <dsp:cNvPr id="0" name=""/>
        <dsp:cNvSpPr/>
      </dsp:nvSpPr>
      <dsp:spPr>
        <a:xfrm>
          <a:off x="7183531" y="573359"/>
          <a:ext cx="3589134" cy="48816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30480" rIns="170688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>
              <a:solidFill>
                <a:schemeClr val="tx1"/>
              </a:solidFill>
            </a:rPr>
            <a:t>Shear (viscosity)</a:t>
          </a:r>
          <a:endParaRPr lang="en-US" sz="2400" kern="1200" dirty="0">
            <a:solidFill>
              <a:schemeClr val="tx1"/>
            </a:solidFill>
          </a:endParaRPr>
        </a:p>
      </dsp:txBody>
      <dsp:txXfrm>
        <a:off x="7183531" y="573359"/>
        <a:ext cx="3589134" cy="48816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7.wmf"/><Relationship Id="rId2" Type="http://schemas.openxmlformats.org/officeDocument/2006/relationships/image" Target="../media/image6.wmf"/><Relationship Id="rId1" Type="http://schemas.openxmlformats.org/officeDocument/2006/relationships/image" Target="../media/image5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.wmf"/><Relationship Id="rId2" Type="http://schemas.openxmlformats.org/officeDocument/2006/relationships/image" Target="../media/image10.wmf"/><Relationship Id="rId1" Type="http://schemas.openxmlformats.org/officeDocument/2006/relationships/image" Target="../media/image9.wmf"/><Relationship Id="rId5" Type="http://schemas.openxmlformats.org/officeDocument/2006/relationships/image" Target="../media/image13.wmf"/><Relationship Id="rId4" Type="http://schemas.openxmlformats.org/officeDocument/2006/relationships/image" Target="../media/image12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.wmf"/><Relationship Id="rId2" Type="http://schemas.openxmlformats.org/officeDocument/2006/relationships/image" Target="../media/image15.wmf"/><Relationship Id="rId1" Type="http://schemas.openxmlformats.org/officeDocument/2006/relationships/image" Target="../media/image14.wmf"/><Relationship Id="rId4" Type="http://schemas.openxmlformats.org/officeDocument/2006/relationships/image" Target="../media/image17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43B373-0B16-4A7B-A06A-84BF89816633}" type="datetimeFigureOut">
              <a:rPr lang="en-US" smtClean="0"/>
              <a:t>10/16/2016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96EEB5-52AC-4099-90A1-49B0904D87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4252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96EEB5-52AC-4099-90A1-49B0904D877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2890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96EEB5-52AC-4099-90A1-49B0904D877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7831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7F7DDB-9D5F-414D-A75F-B66E9260B812}" type="datetime1">
              <a:rPr lang="en-US" smtClean="0"/>
              <a:t>10/16/2016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M. Tech   I-Stage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896E7-6624-46FB-B87E-172E52EBBF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3632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E06549-49D3-4196-8608-28990D3C1FB4}" type="datetime1">
              <a:rPr lang="en-US" smtClean="0"/>
              <a:t>10/16/2016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M. Tech   I-Stage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896E7-6624-46FB-B87E-172E52EBBF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5169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4B0D25-F40E-43F9-BFDC-D4C13877D013}" type="datetime1">
              <a:rPr lang="en-US" smtClean="0"/>
              <a:t>10/16/2016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M. Tech   I-Stage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896E7-6624-46FB-B87E-172E52EBBF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979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267D9-26A5-4015-94B7-242494280576}" type="datetime1">
              <a:rPr lang="en-US" smtClean="0"/>
              <a:t>10/16/2016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M. Tech   I-Stage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896E7-6624-46FB-B87E-172E52EBBF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1598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02EC8-2640-4321-A03C-7F0BDBDECDB8}" type="datetime1">
              <a:rPr lang="en-US" smtClean="0"/>
              <a:t>10/16/2016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M. Tech   I-Stage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896E7-6624-46FB-B87E-172E52EBBF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9943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BE1C8-8861-4162-A9F9-23189528C57D}" type="datetime1">
              <a:rPr lang="en-US" smtClean="0"/>
              <a:t>10/16/2016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M. Tech   I-Stage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896E7-6624-46FB-B87E-172E52EBBF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7758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5A7F22-BC96-47D8-BD34-4854F1A75B7E}" type="datetime1">
              <a:rPr lang="en-US" smtClean="0"/>
              <a:t>10/16/2016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M. Tech   I-Stage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896E7-6624-46FB-B87E-172E52EBBF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3744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F3C9-144C-4A6D-92BA-5D8404DE4F56}" type="datetime1">
              <a:rPr lang="en-US" smtClean="0"/>
              <a:t>10/16/2016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M. Tech   I-Stage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896E7-6624-46FB-B87E-172E52EBBF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8676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D6C5F-1106-48EF-9DB4-7E1D86F5D62E}" type="datetime1">
              <a:rPr lang="en-US" smtClean="0"/>
              <a:t>10/16/2016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M. Tech   I-Stage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896E7-6624-46FB-B87E-172E52EBBF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0235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47E85-9AA0-4B82-A5E2-B41ABA79AD79}" type="datetime1">
              <a:rPr lang="en-US" smtClean="0"/>
              <a:t>10/16/2016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M. Tech   I-Stage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896E7-6624-46FB-B87E-172E52EBBF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2209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E952C-7DAF-426C-8100-CB286990B770}" type="datetime1">
              <a:rPr lang="en-US" smtClean="0"/>
              <a:t>10/16/2016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M. Tech   I-Stage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896E7-6624-46FB-B87E-172E52EBBF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4293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7346AC-3AC5-4847-AED7-810126F280AA}" type="datetime1">
              <a:rPr lang="en-US" smtClean="0"/>
              <a:t>10/16/2016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M. Tech   I-Stage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0896E7-6624-46FB-B87E-172E52EBBF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5229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em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3.wmf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3.w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wmf"/><Relationship Id="rId3" Type="http://schemas.openxmlformats.org/officeDocument/2006/relationships/oleObject" Target="../embeddings/oleObject2.bin"/><Relationship Id="rId7" Type="http://schemas.openxmlformats.org/officeDocument/2006/relationships/oleObject" Target="../embeddings/oleObject4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6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5.w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8.w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wmf"/><Relationship Id="rId3" Type="http://schemas.openxmlformats.org/officeDocument/2006/relationships/oleObject" Target="../embeddings/oleObject6.bin"/><Relationship Id="rId7" Type="http://schemas.openxmlformats.org/officeDocument/2006/relationships/oleObject" Target="../embeddings/oleObject8.bin"/><Relationship Id="rId12" Type="http://schemas.openxmlformats.org/officeDocument/2006/relationships/image" Target="../media/image13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0.wmf"/><Relationship Id="rId11" Type="http://schemas.openxmlformats.org/officeDocument/2006/relationships/oleObject" Target="../embeddings/oleObject10.bin"/><Relationship Id="rId5" Type="http://schemas.openxmlformats.org/officeDocument/2006/relationships/oleObject" Target="../embeddings/oleObject7.bin"/><Relationship Id="rId10" Type="http://schemas.openxmlformats.org/officeDocument/2006/relationships/image" Target="../media/image12.wmf"/><Relationship Id="rId4" Type="http://schemas.openxmlformats.org/officeDocument/2006/relationships/image" Target="../media/image9.wmf"/><Relationship Id="rId9" Type="http://schemas.openxmlformats.org/officeDocument/2006/relationships/oleObject" Target="../embeddings/oleObject9.bin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wmf"/><Relationship Id="rId3" Type="http://schemas.openxmlformats.org/officeDocument/2006/relationships/oleObject" Target="../embeddings/oleObject11.bin"/><Relationship Id="rId7" Type="http://schemas.openxmlformats.org/officeDocument/2006/relationships/oleObject" Target="../embeddings/oleObject1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5.wmf"/><Relationship Id="rId5" Type="http://schemas.openxmlformats.org/officeDocument/2006/relationships/oleObject" Target="../embeddings/oleObject12.bin"/><Relationship Id="rId10" Type="http://schemas.openxmlformats.org/officeDocument/2006/relationships/image" Target="../media/image17.wmf"/><Relationship Id="rId4" Type="http://schemas.openxmlformats.org/officeDocument/2006/relationships/image" Target="../media/image14.wmf"/><Relationship Id="rId9" Type="http://schemas.openxmlformats.org/officeDocument/2006/relationships/oleObject" Target="../embeddings/oleObject14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90223" y="1125726"/>
            <a:ext cx="52736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Haptic Particle Simulations</a:t>
            </a:r>
            <a:endParaRPr lang="en-US" sz="3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16641" y="1733701"/>
            <a:ext cx="5100637" cy="21877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</a:pPr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M.Tech 1</a:t>
            </a:r>
            <a:r>
              <a:rPr lang="en-US" sz="2000" baseline="30000" dirty="0" smtClean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st</a:t>
            </a:r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Stage Project</a:t>
            </a:r>
          </a:p>
          <a:p>
            <a:pPr>
              <a:lnSpc>
                <a:spcPct val="115000"/>
              </a:lnSpc>
            </a:pPr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Dwaipayan Sardar </a:t>
            </a:r>
            <a:r>
              <a:rPr lang="en-US" sz="2000" baseline="30000" dirty="0" smtClean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*</a:t>
            </a:r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| 143079009</a:t>
            </a:r>
          </a:p>
          <a:p>
            <a:pPr>
              <a:lnSpc>
                <a:spcPct val="115000"/>
              </a:lnSpc>
            </a:pPr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GUIDE: Prof. Subhasis Chaudhuri </a:t>
            </a:r>
            <a:r>
              <a:rPr lang="en-US" sz="2000" baseline="30000" dirty="0" smtClean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*</a:t>
            </a:r>
          </a:p>
          <a:p>
            <a:pPr>
              <a:lnSpc>
                <a:spcPct val="115000"/>
              </a:lnSpc>
            </a:pPr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EXAMINAR: Prof. Abhishek Gupta </a:t>
            </a:r>
            <a:r>
              <a:rPr lang="en-US" sz="2000" baseline="30000" dirty="0" smtClean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#</a:t>
            </a:r>
            <a:endParaRPr lang="en-US" sz="1200" baseline="30000" dirty="0">
              <a:solidFill>
                <a:schemeClr val="bg2">
                  <a:lumMod val="50000"/>
                </a:schemeClr>
              </a:solidFill>
              <a:effectLst/>
              <a:latin typeface="Calibri" panose="020F0502020204030204" pitchFamily="34" charset="0"/>
              <a:ea typeface="Arial" panose="020B0604020202020204" pitchFamily="34" charset="0"/>
            </a:endParaRPr>
          </a:p>
          <a:p>
            <a:pPr>
              <a:lnSpc>
                <a:spcPct val="115000"/>
              </a:lnSpc>
            </a:pPr>
            <a:endParaRPr lang="en-US" sz="1400" dirty="0" smtClean="0">
              <a:solidFill>
                <a:schemeClr val="bg2">
                  <a:lumMod val="50000"/>
                </a:schemeClr>
              </a:solidFill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000" dirty="0" smtClean="0">
                <a:solidFill>
                  <a:schemeClr val="bg2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* - Department of ElectricalEngineering, IIT Bombay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000" dirty="0" smtClean="0">
                <a:solidFill>
                  <a:schemeClr val="bg2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# - Department of Mechanical Engineering, IIT Bombay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896E7-6624-46FB-B87E-172E52EBBFEA}" type="slidenum">
              <a:rPr lang="en-US" smtClean="0"/>
              <a:t>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M. Tech   I-Stage</a:t>
            </a: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082999" y="6636840"/>
            <a:ext cx="705520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R. Winchenbach and et al, “Constrained Neighbor Lists for SPH-based Fluid Simulations“, ACM SIGGRAPH 2016</a:t>
            </a:r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239500" y="5862993"/>
            <a:ext cx="2430511" cy="830997"/>
            <a:chOff x="8796502" y="4180313"/>
            <a:chExt cx="2430511" cy="830997"/>
          </a:xfrm>
        </p:grpSpPr>
        <p:pic>
          <p:nvPicPr>
            <p:cNvPr id="9" name="Picture 8"/>
            <p:cNvPicPr/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96502" y="4296480"/>
              <a:ext cx="699923" cy="666045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0" name="Straight Connector 9"/>
            <p:cNvCxnSpPr/>
            <p:nvPr/>
          </p:nvCxnSpPr>
          <p:spPr>
            <a:xfrm>
              <a:off x="9544050" y="4248150"/>
              <a:ext cx="0" cy="733425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9511415" y="4180313"/>
              <a:ext cx="171559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>
                  <a:solidFill>
                    <a:srgbClr val="FE8766"/>
                  </a:solidFill>
                </a:rPr>
                <a:t>VIP Lab</a:t>
              </a:r>
            </a:p>
            <a:p>
              <a:r>
                <a:rPr lang="en-US" sz="2000" dirty="0" smtClean="0">
                  <a:solidFill>
                    <a:srgbClr val="FFFF00"/>
                  </a:solidFill>
                </a:rPr>
                <a:t>EE, IIT Bombay</a:t>
              </a:r>
              <a:endParaRPr lang="en-US" sz="2000" dirty="0">
                <a:solidFill>
                  <a:srgbClr val="FFFF00"/>
                </a:solidFill>
              </a:endParaRPr>
            </a:p>
          </p:txBody>
        </p:sp>
      </p:grpSp>
      <p:cxnSp>
        <p:nvCxnSpPr>
          <p:cNvPr id="13" name="Straight Connector 12"/>
          <p:cNvCxnSpPr/>
          <p:nvPr/>
        </p:nvCxnSpPr>
        <p:spPr>
          <a:xfrm>
            <a:off x="604029" y="1726716"/>
            <a:ext cx="5077734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915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658528" y="300077"/>
            <a:ext cx="27225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User </a:t>
            </a:r>
            <a:r>
              <a:rPr 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interactions</a:t>
            </a:r>
            <a:endParaRPr lang="en-US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18826" y="1277911"/>
            <a:ext cx="1115434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Challenges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in real time: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Visual interface  ~ 30 – 60 fps	{mouse keyboard}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Haptic interface ~ 500 – 1000 KHz	{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Novint Falcon(3DoF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)}</a:t>
            </a:r>
            <a:endParaRPr lang="en-US" sz="2400" b="1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f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term in </a:t>
            </a:r>
            <a:r>
              <a:rPr 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NSE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takes care of this force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Haptics incorporation: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Hardware update rate kept constant at 1000KHz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Still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force update rate is limited by rendering lag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Can be reduced by </a:t>
            </a:r>
            <a:endParaRPr lang="en-US" sz="2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26903" y="6488667"/>
            <a:ext cx="10585794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000000"/>
                </a:solidFill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M.Tech 1</a:t>
            </a:r>
            <a:r>
              <a:rPr lang="en-US" b="1" baseline="30000" dirty="0" smtClean="0">
                <a:solidFill>
                  <a:srgbClr val="000000"/>
                </a:solidFill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st</a:t>
            </a:r>
            <a:r>
              <a:rPr lang="en-US" b="1" dirty="0" smtClean="0">
                <a:solidFill>
                  <a:srgbClr val="000000"/>
                </a:solidFill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Stage</a:t>
            </a:r>
            <a:r>
              <a:rPr lang="en-US" dirty="0" smtClean="0"/>
              <a:t>	</a:t>
            </a:r>
            <a:r>
              <a:rPr lang="en-US" dirty="0"/>
              <a:t>	</a:t>
            </a:r>
            <a:r>
              <a:rPr lang="en-US" dirty="0" smtClean="0"/>
              <a:t>				                Electrical Engineering, IIT Bombay</a:t>
            </a:r>
            <a:endParaRPr lang="en-US" b="1" dirty="0">
              <a:solidFill>
                <a:srgbClr val="000000"/>
              </a:solidFill>
              <a:latin typeface="Calibri" panose="020F0502020204030204" pitchFamily="34" charset="0"/>
              <a:ea typeface="Arial" panose="020B060402020202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896E7-6624-46FB-B87E-172E52EBBFEA}" type="slidenum">
              <a:rPr lang="en-US" smtClean="0"/>
              <a:t>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M. Tech   I-Stage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268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185629" y="307002"/>
            <a:ext cx="3820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Fluid – rigid interaction</a:t>
            </a:r>
            <a:endParaRPr lang="en-US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08000" y="1143000"/>
            <a:ext cx="112395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Forces and torques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Haptics incorporation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26903" y="6488667"/>
            <a:ext cx="10585794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000000"/>
                </a:solidFill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M.Tech 1</a:t>
            </a:r>
            <a:r>
              <a:rPr lang="en-US" b="1" baseline="30000" dirty="0" smtClean="0">
                <a:solidFill>
                  <a:srgbClr val="000000"/>
                </a:solidFill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st</a:t>
            </a:r>
            <a:r>
              <a:rPr lang="en-US" b="1" dirty="0" smtClean="0">
                <a:solidFill>
                  <a:srgbClr val="000000"/>
                </a:solidFill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Stage</a:t>
            </a:r>
            <a:r>
              <a:rPr lang="en-US" dirty="0" smtClean="0"/>
              <a:t>	</a:t>
            </a:r>
            <a:r>
              <a:rPr lang="en-US" dirty="0"/>
              <a:t>	</a:t>
            </a:r>
            <a:r>
              <a:rPr lang="en-US" dirty="0" smtClean="0"/>
              <a:t>				                Electrical Engineering, IIT Bombay</a:t>
            </a:r>
            <a:endParaRPr lang="en-US" b="1" dirty="0">
              <a:solidFill>
                <a:srgbClr val="000000"/>
              </a:solidFill>
              <a:latin typeface="Calibri" panose="020F0502020204030204" pitchFamily="34" charset="0"/>
              <a:ea typeface="Arial" panose="020B060402020202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896E7-6624-46FB-B87E-172E52EBBFEA}" type="slidenum">
              <a:rPr lang="en-US" smtClean="0"/>
              <a:t>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M. Tech   I-Stage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495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196024" y="264716"/>
            <a:ext cx="379995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0070C0"/>
                </a:solidFill>
              </a:rPr>
              <a:t>Visual rendering of </a:t>
            </a:r>
            <a:r>
              <a:rPr lang="en-US" sz="2800" b="1" dirty="0" smtClean="0">
                <a:solidFill>
                  <a:srgbClr val="0070C0"/>
                </a:solidFill>
              </a:rPr>
              <a:t>fluids</a:t>
            </a:r>
            <a:endParaRPr lang="en-US" sz="2800" b="1" dirty="0">
              <a:solidFill>
                <a:srgbClr val="0070C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08000" y="1143000"/>
            <a:ext cx="112395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Marching cubes and Point splats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Achieving interactive rates using CUDA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26903" y="6488667"/>
            <a:ext cx="10585794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000000"/>
                </a:solidFill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M.Tech 1</a:t>
            </a:r>
            <a:r>
              <a:rPr lang="en-US" b="1" baseline="30000" dirty="0" smtClean="0">
                <a:solidFill>
                  <a:srgbClr val="000000"/>
                </a:solidFill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st</a:t>
            </a:r>
            <a:r>
              <a:rPr lang="en-US" b="1" dirty="0" smtClean="0">
                <a:solidFill>
                  <a:srgbClr val="000000"/>
                </a:solidFill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Stage</a:t>
            </a:r>
            <a:r>
              <a:rPr lang="en-US" dirty="0" smtClean="0"/>
              <a:t>	</a:t>
            </a:r>
            <a:r>
              <a:rPr lang="en-US" dirty="0"/>
              <a:t>	</a:t>
            </a:r>
            <a:r>
              <a:rPr lang="en-US" dirty="0" smtClean="0"/>
              <a:t>				                Electrical Engineering, IIT Bombay</a:t>
            </a:r>
            <a:endParaRPr lang="en-US" b="1" dirty="0">
              <a:solidFill>
                <a:srgbClr val="000000"/>
              </a:solidFill>
              <a:latin typeface="Calibri" panose="020F0502020204030204" pitchFamily="34" charset="0"/>
              <a:ea typeface="Arial" panose="020B060402020202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896E7-6624-46FB-B87E-172E52EBBFEA}" type="slidenum">
              <a:rPr lang="en-US" smtClean="0"/>
              <a:t>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M. Tech   I-Stage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314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179852" y="164892"/>
            <a:ext cx="36798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Implementation – </a:t>
            </a:r>
            <a:r>
              <a:rPr 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steps</a:t>
            </a:r>
            <a:endParaRPr lang="en-US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896E7-6624-46FB-B87E-172E52EBBFEA}" type="slidenum">
              <a:rPr lang="en-US" smtClean="0"/>
              <a:t>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M. Tech   I-Stage</a:t>
            </a:r>
            <a:endParaRPr lang="en-US"/>
          </a:p>
        </p:txBody>
      </p:sp>
      <p:graphicFrame>
        <p:nvGraphicFramePr>
          <p:cNvPr id="11" name="Diagram 10"/>
          <p:cNvGraphicFramePr/>
          <p:nvPr>
            <p:extLst>
              <p:ext uri="{D42A27DB-BD31-4B8C-83A1-F6EECF244321}">
                <p14:modId xmlns:p14="http://schemas.microsoft.com/office/powerpoint/2010/main" val="2644524114"/>
              </p:ext>
            </p:extLst>
          </p:nvPr>
        </p:nvGraphicFramePr>
        <p:xfrm>
          <a:off x="704538" y="914400"/>
          <a:ext cx="10777928" cy="54419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751263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356754" y="233847"/>
            <a:ext cx="54784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Implementation – </a:t>
            </a:r>
            <a:r>
              <a:rPr 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source of forces I </a:t>
            </a:r>
            <a:endParaRPr lang="en-US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43242" y="661245"/>
            <a:ext cx="11239500" cy="5047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u="sng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Pressure, collide attraction {adhesion} and shear {viscosity} from other particles</a:t>
            </a:r>
          </a:p>
          <a:p>
            <a:pPr marL="800100" lvl="1" indent="-3429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2400" b="1" u="sng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DEM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					:</a:t>
            </a:r>
            <a:endParaRPr lang="en-US" sz="2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Forces interpolated from box kernel	: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Max 26 immediate neighbors of each	: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Influence: 	Iff nbd 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≠ empty	:</a:t>
            </a:r>
            <a:endParaRPr lang="en-US" sz="2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Nbd forces accumulated		:</a:t>
            </a:r>
            <a:endParaRPr lang="en-US" sz="2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800100" lvl="1" indent="-3429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SPH with forces</a:t>
            </a:r>
            <a:r>
              <a:rPr lang="en-US" sz="2400" b="1" dirty="0" smtClean="0">
                <a:solidFill>
                  <a:srgbClr val="0070C0"/>
                </a:solidFill>
              </a:rPr>
              <a:t>*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from nbd with box kernel </a:t>
            </a:r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↔ DEM 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896E7-6624-46FB-B87E-172E52EBBFEA}" type="slidenum">
              <a:rPr lang="en-US" smtClean="0"/>
              <a:t>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M. Tech   I-Stage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3148578" y="6127233"/>
            <a:ext cx="9043422" cy="310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* Forces integrated to attributes, interpolated to fixed grid position. Forces composed of pressure, viscosity and adhesion</a:t>
            </a:r>
            <a:endParaRPr lang="en-US" sz="1400" dirty="0"/>
          </a:p>
        </p:txBody>
      </p:sp>
      <p:grpSp>
        <p:nvGrpSpPr>
          <p:cNvPr id="21" name="Group 20"/>
          <p:cNvGrpSpPr/>
          <p:nvPr/>
        </p:nvGrpSpPr>
        <p:grpSpPr>
          <a:xfrm>
            <a:off x="6618301" y="1404636"/>
            <a:ext cx="3562065" cy="3493827"/>
            <a:chOff x="2257567" y="1141466"/>
            <a:chExt cx="3562065" cy="3493827"/>
          </a:xfrm>
        </p:grpSpPr>
        <p:grpSp>
          <p:nvGrpSpPr>
            <p:cNvPr id="22" name="Group 21"/>
            <p:cNvGrpSpPr/>
            <p:nvPr/>
          </p:nvGrpSpPr>
          <p:grpSpPr>
            <a:xfrm>
              <a:off x="2411773" y="1338665"/>
              <a:ext cx="3253654" cy="3099430"/>
              <a:chOff x="6653230" y="1319555"/>
              <a:chExt cx="3037645" cy="3000024"/>
            </a:xfrm>
          </p:grpSpPr>
          <p:sp>
            <p:nvSpPr>
              <p:cNvPr id="24" name="Oval 23"/>
              <p:cNvSpPr/>
              <p:nvPr/>
            </p:nvSpPr>
            <p:spPr>
              <a:xfrm>
                <a:off x="7632190" y="2280425"/>
                <a:ext cx="1056069" cy="992747"/>
              </a:xfrm>
              <a:prstGeom prst="ellipse">
                <a:avLst/>
              </a:prstGeom>
              <a:solidFill>
                <a:srgbClr val="92D050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P</a:t>
                </a:r>
                <a:r>
                  <a:rPr lang="en-US" sz="3600" b="1" i="1" baseline="-250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i</a:t>
                </a:r>
                <a:endParaRPr lang="en-US" b="1" i="1" baseline="-250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25" name="Oval 24"/>
              <p:cNvSpPr/>
              <p:nvPr/>
            </p:nvSpPr>
            <p:spPr>
              <a:xfrm>
                <a:off x="7679956" y="1491383"/>
                <a:ext cx="1056069" cy="992747"/>
              </a:xfrm>
              <a:prstGeom prst="ellipse">
                <a:avLst/>
              </a:prstGeom>
              <a:solidFill>
                <a:srgbClr val="00B0F0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Oval 25"/>
              <p:cNvSpPr/>
              <p:nvPr/>
            </p:nvSpPr>
            <p:spPr>
              <a:xfrm>
                <a:off x="7686515" y="3145855"/>
                <a:ext cx="1056069" cy="992747"/>
              </a:xfrm>
              <a:prstGeom prst="ellipse">
                <a:avLst/>
              </a:prstGeom>
              <a:solidFill>
                <a:srgbClr val="00B0F0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Oval 26"/>
              <p:cNvSpPr/>
              <p:nvPr/>
            </p:nvSpPr>
            <p:spPr>
              <a:xfrm>
                <a:off x="6653230" y="1319555"/>
                <a:ext cx="1056069" cy="992747"/>
              </a:xfrm>
              <a:prstGeom prst="ellipse">
                <a:avLst/>
              </a:prstGeom>
              <a:solidFill>
                <a:srgbClr val="00B0F0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Oval 27"/>
              <p:cNvSpPr/>
              <p:nvPr/>
            </p:nvSpPr>
            <p:spPr>
              <a:xfrm>
                <a:off x="8634806" y="1510945"/>
                <a:ext cx="1056069" cy="992747"/>
              </a:xfrm>
              <a:prstGeom prst="ellipse">
                <a:avLst/>
              </a:prstGeom>
              <a:solidFill>
                <a:srgbClr val="00B0F0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Oval 28"/>
              <p:cNvSpPr/>
              <p:nvPr/>
            </p:nvSpPr>
            <p:spPr>
              <a:xfrm>
                <a:off x="8605462" y="2406674"/>
                <a:ext cx="1056069" cy="992747"/>
              </a:xfrm>
              <a:prstGeom prst="ellipse">
                <a:avLst/>
              </a:prstGeom>
              <a:solidFill>
                <a:srgbClr val="00B0F0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Oval 29"/>
              <p:cNvSpPr/>
              <p:nvPr/>
            </p:nvSpPr>
            <p:spPr>
              <a:xfrm>
                <a:off x="8590827" y="3153970"/>
                <a:ext cx="1056069" cy="992747"/>
              </a:xfrm>
              <a:prstGeom prst="ellipse">
                <a:avLst/>
              </a:prstGeom>
              <a:solidFill>
                <a:srgbClr val="00B0F0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Oval 30"/>
              <p:cNvSpPr/>
              <p:nvPr/>
            </p:nvSpPr>
            <p:spPr>
              <a:xfrm>
                <a:off x="6725106" y="2312302"/>
                <a:ext cx="1056069" cy="992747"/>
              </a:xfrm>
              <a:prstGeom prst="ellipse">
                <a:avLst/>
              </a:prstGeom>
              <a:solidFill>
                <a:srgbClr val="00B0F0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Oval 31"/>
              <p:cNvSpPr/>
              <p:nvPr/>
            </p:nvSpPr>
            <p:spPr>
              <a:xfrm>
                <a:off x="6767568" y="3326832"/>
                <a:ext cx="1056069" cy="992747"/>
              </a:xfrm>
              <a:prstGeom prst="ellipse">
                <a:avLst/>
              </a:prstGeom>
              <a:solidFill>
                <a:srgbClr val="00B0F0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23" name="Picture 2" descr="Image result for 4x4 square grid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0" t="9402" r="9023" b="9329"/>
            <a:stretch/>
          </p:blipFill>
          <p:spPr bwMode="auto">
            <a:xfrm>
              <a:off x="2257567" y="1141466"/>
              <a:ext cx="3562065" cy="34938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8340501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316108" y="207811"/>
            <a:ext cx="55597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Implementation – </a:t>
            </a:r>
            <a:r>
              <a:rPr 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source of forces II </a:t>
            </a:r>
            <a:endParaRPr lang="en-US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43242" y="661245"/>
            <a:ext cx="1123950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Pressure, collide attraction {adhesion} and shear {viscosity} from collider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896E7-6624-46FB-B87E-172E52EBBFEA}" type="slidenum">
              <a:rPr lang="en-US" smtClean="0"/>
              <a:t>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M. Tech   I-Stage</a:t>
            </a:r>
            <a:endParaRPr 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1735362" y="2558485"/>
            <a:ext cx="3470292" cy="3192439"/>
            <a:chOff x="7965963" y="2948533"/>
            <a:chExt cx="3470292" cy="3192439"/>
          </a:xfrm>
        </p:grpSpPr>
        <p:grpSp>
          <p:nvGrpSpPr>
            <p:cNvPr id="19" name="Group 18"/>
            <p:cNvGrpSpPr/>
            <p:nvPr/>
          </p:nvGrpSpPr>
          <p:grpSpPr>
            <a:xfrm>
              <a:off x="8113977" y="3894272"/>
              <a:ext cx="2218194" cy="1919748"/>
              <a:chOff x="7975024" y="2810331"/>
              <a:chExt cx="2218194" cy="1919748"/>
            </a:xfrm>
          </p:grpSpPr>
          <p:sp>
            <p:nvSpPr>
              <p:cNvPr id="25" name="Oval 24"/>
              <p:cNvSpPr/>
              <p:nvPr/>
            </p:nvSpPr>
            <p:spPr>
              <a:xfrm>
                <a:off x="9003863" y="2810331"/>
                <a:ext cx="1131167" cy="1025642"/>
              </a:xfrm>
              <a:prstGeom prst="ellipse">
                <a:avLst/>
              </a:prstGeom>
              <a:solidFill>
                <a:srgbClr val="92D050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P</a:t>
                </a:r>
                <a:r>
                  <a:rPr lang="en-US" sz="3600" b="1" i="1" baseline="-250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i</a:t>
                </a:r>
                <a:endParaRPr lang="en-US" b="1" i="1" baseline="-250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26" name="Oval 25"/>
              <p:cNvSpPr/>
              <p:nvPr/>
            </p:nvSpPr>
            <p:spPr>
              <a:xfrm>
                <a:off x="9062051" y="3704437"/>
                <a:ext cx="1131167" cy="1025642"/>
              </a:xfrm>
              <a:prstGeom prst="ellipse">
                <a:avLst/>
              </a:prstGeom>
              <a:solidFill>
                <a:srgbClr val="00B0F0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Oval 26"/>
              <p:cNvSpPr/>
              <p:nvPr/>
            </p:nvSpPr>
            <p:spPr>
              <a:xfrm>
                <a:off x="7975024" y="2831750"/>
                <a:ext cx="1131167" cy="1025642"/>
              </a:xfrm>
              <a:prstGeom prst="ellipse">
                <a:avLst/>
              </a:prstGeom>
              <a:solidFill>
                <a:srgbClr val="00B0F0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Oval 27"/>
              <p:cNvSpPr/>
              <p:nvPr/>
            </p:nvSpPr>
            <p:spPr>
              <a:xfrm>
                <a:off x="8032279" y="3685637"/>
                <a:ext cx="1131167" cy="1025642"/>
              </a:xfrm>
              <a:prstGeom prst="ellipse">
                <a:avLst/>
              </a:prstGeom>
              <a:solidFill>
                <a:srgbClr val="00B0F0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20" name="Straight Connector 19"/>
            <p:cNvCxnSpPr/>
            <p:nvPr/>
          </p:nvCxnSpPr>
          <p:spPr>
            <a:xfrm>
              <a:off x="8528145" y="3115217"/>
              <a:ext cx="2908110" cy="1689083"/>
            </a:xfrm>
            <a:prstGeom prst="line">
              <a:avLst/>
            </a:prstGeom>
            <a:ln w="5715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 rot="1738392">
              <a:off x="8676317" y="2982523"/>
              <a:ext cx="73667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Wall</a:t>
              </a:r>
              <a:endParaRPr lang="en-US" sz="2400" dirty="0"/>
            </a:p>
          </p:txBody>
        </p:sp>
        <p:pic>
          <p:nvPicPr>
            <p:cNvPr id="22" name="Picture 2" descr="Image result for 4x4 square grid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0" t="32589" r="32732" b="9329"/>
            <a:stretch/>
          </p:blipFill>
          <p:spPr bwMode="auto">
            <a:xfrm>
              <a:off x="7965963" y="3643952"/>
              <a:ext cx="2542813" cy="24970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3" name="Straight Arrow Connector 22"/>
            <p:cNvCxnSpPr/>
            <p:nvPr/>
          </p:nvCxnSpPr>
          <p:spPr>
            <a:xfrm flipH="1">
              <a:off x="9982200" y="3252876"/>
              <a:ext cx="526576" cy="706882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/>
          </p:nvSpPr>
          <p:spPr>
            <a:xfrm>
              <a:off x="10008885" y="2948533"/>
              <a:ext cx="47320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F</a:t>
              </a:r>
              <a:r>
                <a:rPr lang="en-US" sz="2800" baseline="-25000" dirty="0" smtClean="0"/>
                <a:t>P</a:t>
              </a:r>
              <a:endParaRPr lang="en-US" baseline="-25000" dirty="0"/>
            </a:p>
          </p:txBody>
        </p:sp>
      </p:grp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2043012"/>
              </p:ext>
            </p:extLst>
          </p:nvPr>
        </p:nvGraphicFramePr>
        <p:xfrm>
          <a:off x="914401" y="1402118"/>
          <a:ext cx="10031104" cy="113756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15552"/>
                <a:gridCol w="5015552"/>
              </a:tblGrid>
              <a:tr h="568783">
                <a:tc>
                  <a:txBody>
                    <a:bodyPr/>
                    <a:lstStyle/>
                    <a:p>
                      <a:pPr marL="342900" marR="0" lvl="1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4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Pressure from boundary wallss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Collider force</a:t>
                      </a:r>
                      <a:endParaRPr lang="en-US" sz="2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568783">
                <a:tc>
                  <a:txBody>
                    <a:bodyPr/>
                    <a:lstStyle/>
                    <a:p>
                      <a:pPr marL="0" marR="0" lvl="1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24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Damped</a:t>
                      </a:r>
                      <a:r>
                        <a:rPr lang="en-US" sz="240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spring force</a:t>
                      </a:r>
                      <a:endParaRPr lang="en-US" sz="24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Pressure, attraction</a:t>
                      </a:r>
                      <a:r>
                        <a:rPr lang="en-US" sz="240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and shearing</a:t>
                      </a:r>
                      <a:endParaRPr lang="en-US" sz="2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</a:tbl>
          </a:graphicData>
        </a:graphic>
      </p:graphicFrame>
      <p:grpSp>
        <p:nvGrpSpPr>
          <p:cNvPr id="29" name="Group 28"/>
          <p:cNvGrpSpPr/>
          <p:nvPr/>
        </p:nvGrpSpPr>
        <p:grpSpPr>
          <a:xfrm>
            <a:off x="6659709" y="2558485"/>
            <a:ext cx="3562065" cy="3493827"/>
            <a:chOff x="7860248" y="1516187"/>
            <a:chExt cx="3562065" cy="3493827"/>
          </a:xfrm>
        </p:grpSpPr>
        <p:grpSp>
          <p:nvGrpSpPr>
            <p:cNvPr id="30" name="Group 29"/>
            <p:cNvGrpSpPr/>
            <p:nvPr/>
          </p:nvGrpSpPr>
          <p:grpSpPr>
            <a:xfrm>
              <a:off x="7974052" y="1542185"/>
              <a:ext cx="3147571" cy="3116698"/>
              <a:chOff x="7960405" y="1613381"/>
              <a:chExt cx="3147571" cy="3116698"/>
            </a:xfrm>
          </p:grpSpPr>
          <p:sp>
            <p:nvSpPr>
              <p:cNvPr id="32" name="Oval 31"/>
              <p:cNvSpPr/>
              <p:nvPr/>
            </p:nvSpPr>
            <p:spPr>
              <a:xfrm>
                <a:off x="9003863" y="2810331"/>
                <a:ext cx="1131167" cy="1025642"/>
              </a:xfrm>
              <a:prstGeom prst="ellipse">
                <a:avLst/>
              </a:prstGeom>
              <a:solidFill>
                <a:srgbClr val="92D050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P</a:t>
                </a:r>
                <a:r>
                  <a:rPr lang="en-US" sz="3600" b="1" i="1" baseline="-250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i</a:t>
                </a:r>
                <a:endParaRPr lang="en-US" b="1" i="1" baseline="-250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33" name="Oval 32"/>
              <p:cNvSpPr/>
              <p:nvPr/>
            </p:nvSpPr>
            <p:spPr>
              <a:xfrm>
                <a:off x="9059818" y="1613381"/>
                <a:ext cx="1573151" cy="1474279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b="1" dirty="0" smtClean="0"/>
                  <a:t>C</a:t>
                </a:r>
                <a:r>
                  <a:rPr lang="en-US" sz="3200" b="1" i="1" dirty="0" smtClean="0"/>
                  <a:t>i</a:t>
                </a:r>
                <a:endParaRPr lang="en-US" b="1" i="1" dirty="0"/>
              </a:p>
            </p:txBody>
          </p:sp>
          <p:sp>
            <p:nvSpPr>
              <p:cNvPr id="34" name="Oval 33"/>
              <p:cNvSpPr/>
              <p:nvPr/>
            </p:nvSpPr>
            <p:spPr>
              <a:xfrm>
                <a:off x="9062051" y="3704437"/>
                <a:ext cx="1131167" cy="1025642"/>
              </a:xfrm>
              <a:prstGeom prst="ellipse">
                <a:avLst/>
              </a:prstGeom>
              <a:solidFill>
                <a:srgbClr val="00B0F0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Oval 34"/>
              <p:cNvSpPr/>
              <p:nvPr/>
            </p:nvSpPr>
            <p:spPr>
              <a:xfrm>
                <a:off x="7960405" y="1912128"/>
                <a:ext cx="1131167" cy="1025642"/>
              </a:xfrm>
              <a:prstGeom prst="ellipse">
                <a:avLst/>
              </a:prstGeom>
              <a:solidFill>
                <a:srgbClr val="00B0F0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Oval 35"/>
              <p:cNvSpPr/>
              <p:nvPr/>
            </p:nvSpPr>
            <p:spPr>
              <a:xfrm>
                <a:off x="9976809" y="3151111"/>
                <a:ext cx="1131167" cy="1025642"/>
              </a:xfrm>
              <a:prstGeom prst="ellipse">
                <a:avLst/>
              </a:prstGeom>
              <a:solidFill>
                <a:srgbClr val="00B0F0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Oval 36"/>
              <p:cNvSpPr/>
              <p:nvPr/>
            </p:nvSpPr>
            <p:spPr>
              <a:xfrm>
                <a:off x="7975024" y="2831750"/>
                <a:ext cx="1131167" cy="1025642"/>
              </a:xfrm>
              <a:prstGeom prst="ellipse">
                <a:avLst/>
              </a:prstGeom>
              <a:solidFill>
                <a:srgbClr val="00B0F0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Oval 37"/>
              <p:cNvSpPr/>
              <p:nvPr/>
            </p:nvSpPr>
            <p:spPr>
              <a:xfrm>
                <a:off x="8032279" y="3685637"/>
                <a:ext cx="1131167" cy="1025642"/>
              </a:xfrm>
              <a:prstGeom prst="ellipse">
                <a:avLst/>
              </a:prstGeom>
              <a:solidFill>
                <a:srgbClr val="00B0F0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31" name="Picture 2" descr="Image result for 4x4 square grid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0" t="9402" r="9023" b="9329"/>
            <a:stretch/>
          </p:blipFill>
          <p:spPr bwMode="auto">
            <a:xfrm>
              <a:off x="7860248" y="1516187"/>
              <a:ext cx="3562065" cy="34938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0493716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216563" y="179882"/>
            <a:ext cx="37588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Implementation – </a:t>
            </a:r>
            <a:r>
              <a:rPr 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CUDA</a:t>
            </a:r>
            <a:endParaRPr lang="en-US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76249" y="906601"/>
            <a:ext cx="1123950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Particle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attributes {</a:t>
            </a:r>
            <a:r>
              <a:rPr 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graphical 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rendering}	: sorted </a:t>
            </a:r>
            <a:r>
              <a:rPr 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position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and </a:t>
            </a:r>
            <a:r>
              <a:rPr 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velocity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Collider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attribute  {</a:t>
            </a:r>
            <a:r>
              <a:rPr 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haptic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rendering}		: </a:t>
            </a:r>
            <a:r>
              <a:rPr 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force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from particle collision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800100" lvl="1" indent="-3429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Independent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CUDA threads computed at one time 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instant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Particles	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: accumulated forces </a:t>
            </a:r>
            <a:r>
              <a:rPr 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integrate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to attributes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Collider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		: accumulated forces sent to </a:t>
            </a:r>
            <a:r>
              <a:rPr 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haptic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rendering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Particle attribute calculation	: occupy </a:t>
            </a:r>
            <a:r>
              <a:rPr 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one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CUDA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thread per particle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Collider force accumulation	: occupy </a:t>
            </a:r>
            <a:r>
              <a:rPr 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one CPU 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thread</a:t>
            </a:r>
            <a:endParaRPr lang="en-US" sz="2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Grid interpolation &amp; sorting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: 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occupy 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one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CUDA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thread per 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particle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896E7-6624-46FB-B87E-172E52EBBFEA}" type="slidenum">
              <a:rPr lang="en-US" smtClean="0"/>
              <a:t>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M. Tech   I-Stage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576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179852" y="164892"/>
            <a:ext cx="36798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Implementation – </a:t>
            </a:r>
            <a:r>
              <a:rPr 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steps</a:t>
            </a:r>
            <a:endParaRPr lang="en-US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896E7-6624-46FB-B87E-172E52EBBFEA}" type="slidenum">
              <a:rPr lang="en-US" smtClean="0"/>
              <a:t>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M. Tech   I-Stage</a:t>
            </a:r>
            <a:endParaRPr lang="en-US"/>
          </a:p>
        </p:txBody>
      </p:sp>
      <p:graphicFrame>
        <p:nvGraphicFramePr>
          <p:cNvPr id="11" name="Diagram 10"/>
          <p:cNvGraphicFramePr/>
          <p:nvPr/>
        </p:nvGraphicFramePr>
        <p:xfrm>
          <a:off x="704538" y="914400"/>
          <a:ext cx="10777928" cy="54419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910885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130492" y="0"/>
            <a:ext cx="57786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0070C0"/>
                </a:solidFill>
              </a:rPr>
              <a:t>Implementation: haptic integration </a:t>
            </a:r>
            <a:endParaRPr lang="en-US" sz="2800" b="1" dirty="0">
              <a:solidFill>
                <a:srgbClr val="0070C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08000" y="1694146"/>
            <a:ext cx="112395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sz="2000" dirty="0" smtClean="0"/>
              <a:t>Grid size vs particle size choice and collider choice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sz="2000" dirty="0" smtClean="0"/>
              <a:t>Particle independence and collider force calculation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sz="2000" dirty="0" smtClean="0"/>
              <a:t>Position update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896E7-6624-46FB-B87E-172E52EBBFEA}" type="slidenum">
              <a:rPr lang="en-US" smtClean="0"/>
              <a:t>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M. Tech   I-Stage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49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137024" y="0"/>
            <a:ext cx="57655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0070C0"/>
                </a:solidFill>
              </a:rPr>
              <a:t>Implementation: graphical rendering</a:t>
            </a:r>
            <a:endParaRPr lang="en-US" sz="2800" b="1" dirty="0">
              <a:solidFill>
                <a:srgbClr val="0070C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08000" y="1694146"/>
            <a:ext cx="11239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sz="2000" dirty="0" smtClean="0"/>
              <a:t>Cuda specifics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896E7-6624-46FB-B87E-172E52EBBFEA}" type="slidenum">
              <a:rPr lang="en-US" smtClean="0"/>
              <a:t>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M. Tech   I-Stage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5376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164452" y="378224"/>
            <a:ext cx="19107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Motivation</a:t>
            </a:r>
            <a:endParaRPr lang="en-US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61953" y="901444"/>
            <a:ext cx="11515723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It’s need: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Natural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alike </a:t>
            </a:r>
            <a:r>
              <a:rPr 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interactive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simulation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Particle dynamics is favorable in modelling a wide variety of objects [</a:t>
            </a:r>
            <a:r>
              <a:rPr 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Macklin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‘14]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dds an edge in </a:t>
            </a:r>
            <a:r>
              <a:rPr 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fluid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and </a:t>
            </a:r>
            <a:r>
              <a:rPr 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deformable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object rendering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Above materials finds use in </a:t>
            </a:r>
            <a:r>
              <a:rPr 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tissue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&amp; </a:t>
            </a:r>
            <a:r>
              <a:rPr 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bio-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fluid </a:t>
            </a:r>
            <a:r>
              <a:rPr 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modelling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and </a:t>
            </a:r>
            <a:r>
              <a:rPr 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VR games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How it is achieved?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DEM and SPH techniques for particle physics modelling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Considering independent particles: leveraging extensively parallel GPU architecture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High DoF Haptics point devices and open source C++ libraries fro interfacing them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896E7-6624-46FB-B87E-172E52EBBFEA}" type="slidenum">
              <a:rPr lang="en-US" smtClean="0"/>
              <a:t>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M. Tech   I-Stage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054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116738" y="0"/>
            <a:ext cx="38061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Implementation: Results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26903" y="6488667"/>
            <a:ext cx="10585794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000000"/>
                </a:solidFill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M.Tech 1</a:t>
            </a:r>
            <a:r>
              <a:rPr lang="en-US" b="1" baseline="30000" dirty="0" smtClean="0">
                <a:solidFill>
                  <a:srgbClr val="000000"/>
                </a:solidFill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st</a:t>
            </a:r>
            <a:r>
              <a:rPr lang="en-US" b="1" dirty="0" smtClean="0">
                <a:solidFill>
                  <a:srgbClr val="000000"/>
                </a:solidFill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Stage</a:t>
            </a:r>
            <a:r>
              <a:rPr lang="en-US" dirty="0" smtClean="0"/>
              <a:t>	</a:t>
            </a:r>
            <a:r>
              <a:rPr lang="en-US" dirty="0"/>
              <a:t>	</a:t>
            </a:r>
            <a:r>
              <a:rPr lang="en-US" dirty="0" smtClean="0"/>
              <a:t>				                Electrical Engineering, IIT Bombay</a:t>
            </a:r>
            <a:endParaRPr lang="en-US" b="1" dirty="0">
              <a:solidFill>
                <a:srgbClr val="000000"/>
              </a:solidFill>
              <a:latin typeface="Calibri" panose="020F0502020204030204" pitchFamily="34" charset="0"/>
              <a:ea typeface="Arial" panose="020B060402020202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08000" y="1694146"/>
            <a:ext cx="112395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sz="2000" dirty="0" smtClean="0"/>
              <a:t>Cluster formation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sz="2000" dirty="0" smtClean="0"/>
              <a:t>Sticky clooider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sz="2000" dirty="0" smtClean="0"/>
              <a:t>Haptic proxy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en-US" sz="2000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896E7-6624-46FB-B87E-172E52EBBFEA}" type="slidenum">
              <a:rPr lang="en-US" smtClean="0"/>
              <a:t>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M. Tech   I-Stage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6279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378686" y="0"/>
            <a:ext cx="52822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0070C0"/>
                </a:solidFill>
              </a:rPr>
              <a:t>Future aspects: SPH incorporation</a:t>
            </a:r>
            <a:endParaRPr lang="en-US" sz="2800" b="1" dirty="0">
              <a:solidFill>
                <a:srgbClr val="0070C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26903" y="6488667"/>
            <a:ext cx="10585794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000000"/>
                </a:solidFill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M.Tech 1</a:t>
            </a:r>
            <a:r>
              <a:rPr lang="en-US" b="1" baseline="30000" dirty="0" smtClean="0">
                <a:solidFill>
                  <a:srgbClr val="000000"/>
                </a:solidFill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st</a:t>
            </a:r>
            <a:r>
              <a:rPr lang="en-US" b="1" dirty="0" smtClean="0">
                <a:solidFill>
                  <a:srgbClr val="000000"/>
                </a:solidFill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Stage</a:t>
            </a:r>
            <a:r>
              <a:rPr lang="en-US" dirty="0" smtClean="0"/>
              <a:t>	</a:t>
            </a:r>
            <a:r>
              <a:rPr lang="en-US" dirty="0"/>
              <a:t>	</a:t>
            </a:r>
            <a:r>
              <a:rPr lang="en-US" dirty="0" smtClean="0"/>
              <a:t>				                Electrical Engineering, IIT Bombay</a:t>
            </a:r>
            <a:endParaRPr lang="en-US" b="1" dirty="0">
              <a:solidFill>
                <a:srgbClr val="000000"/>
              </a:solidFill>
              <a:latin typeface="Calibri" panose="020F0502020204030204" pitchFamily="34" charset="0"/>
              <a:ea typeface="Arial" panose="020B060402020202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08000" y="1694146"/>
            <a:ext cx="112395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sz="2000" dirty="0" smtClean="0"/>
              <a:t>Normal fluids 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sz="2000" dirty="0" smtClean="0"/>
              <a:t>Granular solids</a:t>
            </a:r>
            <a:endParaRPr lang="en-US" sz="185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896E7-6624-46FB-B87E-172E52EBBFEA}" type="slidenum">
              <a:rPr lang="en-US" smtClean="0"/>
              <a:t>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M. Tech   I-Stage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5159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404812" y="0"/>
            <a:ext cx="52299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0070C0"/>
                </a:solidFill>
              </a:rPr>
              <a:t>Future Aspects: SPH incorporation</a:t>
            </a:r>
            <a:endParaRPr lang="en-US" sz="2800" b="1" dirty="0">
              <a:solidFill>
                <a:srgbClr val="0070C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26903" y="6488667"/>
            <a:ext cx="10585794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000000"/>
                </a:solidFill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M.Tech 1</a:t>
            </a:r>
            <a:r>
              <a:rPr lang="en-US" b="1" baseline="30000" dirty="0" smtClean="0">
                <a:solidFill>
                  <a:srgbClr val="000000"/>
                </a:solidFill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st</a:t>
            </a:r>
            <a:r>
              <a:rPr lang="en-US" b="1" dirty="0" smtClean="0">
                <a:solidFill>
                  <a:srgbClr val="000000"/>
                </a:solidFill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Stage</a:t>
            </a:r>
            <a:r>
              <a:rPr lang="en-US" dirty="0" smtClean="0"/>
              <a:t>	</a:t>
            </a:r>
            <a:r>
              <a:rPr lang="en-US" dirty="0"/>
              <a:t>	</a:t>
            </a:r>
            <a:r>
              <a:rPr lang="en-US" dirty="0" smtClean="0"/>
              <a:t>				                Electrical Engineering, IIT Bombay</a:t>
            </a:r>
            <a:endParaRPr lang="en-US" b="1" dirty="0">
              <a:solidFill>
                <a:srgbClr val="000000"/>
              </a:solidFill>
              <a:latin typeface="Calibri" panose="020F0502020204030204" pitchFamily="34" charset="0"/>
              <a:ea typeface="Arial" panose="020B060402020202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08000" y="1694146"/>
            <a:ext cx="112395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sz="2000" dirty="0" smtClean="0"/>
              <a:t>DEM mixing with SPH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sz="2000" dirty="0" smtClean="0"/>
              <a:t>Normal fluids 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sz="2000" dirty="0" smtClean="0"/>
              <a:t>Granular solids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sz="2000" dirty="0" smtClean="0"/>
              <a:t>Challenges and moving to openhaptics</a:t>
            </a:r>
            <a:endParaRPr lang="en-US" sz="185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896E7-6624-46FB-B87E-172E52EBBFEA}" type="slidenum">
              <a:rPr lang="en-US" smtClean="0"/>
              <a:t>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M. Tech   I-Stage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3537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293778" y="0"/>
            <a:ext cx="54520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0070C0"/>
                </a:solidFill>
              </a:rPr>
              <a:t>Future aspects: graphical rendering</a:t>
            </a:r>
            <a:endParaRPr lang="en-US" sz="2800" b="1" dirty="0">
              <a:solidFill>
                <a:srgbClr val="0070C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26903" y="6488667"/>
            <a:ext cx="10585794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000000"/>
                </a:solidFill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M.Tech 1</a:t>
            </a:r>
            <a:r>
              <a:rPr lang="en-US" b="1" baseline="30000" dirty="0" smtClean="0">
                <a:solidFill>
                  <a:srgbClr val="000000"/>
                </a:solidFill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st</a:t>
            </a:r>
            <a:r>
              <a:rPr lang="en-US" b="1" dirty="0" smtClean="0">
                <a:solidFill>
                  <a:srgbClr val="000000"/>
                </a:solidFill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Stage</a:t>
            </a:r>
            <a:r>
              <a:rPr lang="en-US" dirty="0" smtClean="0"/>
              <a:t>	</a:t>
            </a:r>
            <a:r>
              <a:rPr lang="en-US" dirty="0"/>
              <a:t>	</a:t>
            </a:r>
            <a:r>
              <a:rPr lang="en-US" dirty="0" smtClean="0"/>
              <a:t>				                Electrical Engineering, IIT Bombay</a:t>
            </a:r>
            <a:endParaRPr lang="en-US" b="1" dirty="0">
              <a:solidFill>
                <a:srgbClr val="000000"/>
              </a:solidFill>
              <a:latin typeface="Calibri" panose="020F0502020204030204" pitchFamily="34" charset="0"/>
              <a:ea typeface="Arial" panose="020B060402020202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08000" y="1694146"/>
            <a:ext cx="112395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sz="2000" dirty="0" smtClean="0"/>
              <a:t>Fluid appearances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50" dirty="0" smtClean="0"/>
              <a:t>1-2 pictures</a:t>
            </a:r>
            <a:endParaRPr lang="en-US" sz="185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896E7-6624-46FB-B87E-172E52EBBFEA}" type="slidenum">
              <a:rPr lang="en-US" smtClean="0"/>
              <a:t>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M. Tech   I-Stage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7382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287938" y="0"/>
            <a:ext cx="74637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0070C0"/>
                </a:solidFill>
              </a:rPr>
              <a:t>Proposals: interactive mixing of fluids and solids</a:t>
            </a:r>
            <a:endParaRPr lang="en-US" sz="2800" b="1" dirty="0">
              <a:solidFill>
                <a:srgbClr val="0070C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26903" y="6488667"/>
            <a:ext cx="10585794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000000"/>
                </a:solidFill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M.Tech 1</a:t>
            </a:r>
            <a:r>
              <a:rPr lang="en-US" b="1" baseline="30000" dirty="0" smtClean="0">
                <a:solidFill>
                  <a:srgbClr val="000000"/>
                </a:solidFill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st</a:t>
            </a:r>
            <a:r>
              <a:rPr lang="en-US" b="1" dirty="0" smtClean="0">
                <a:solidFill>
                  <a:srgbClr val="000000"/>
                </a:solidFill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Stage</a:t>
            </a:r>
            <a:r>
              <a:rPr lang="en-US" dirty="0" smtClean="0"/>
              <a:t>	</a:t>
            </a:r>
            <a:r>
              <a:rPr lang="en-US" dirty="0"/>
              <a:t>	</a:t>
            </a:r>
            <a:r>
              <a:rPr lang="en-US" dirty="0" smtClean="0"/>
              <a:t>				                Electrical Engineering, IIT Bombay</a:t>
            </a:r>
            <a:endParaRPr lang="en-US" b="1" dirty="0">
              <a:solidFill>
                <a:srgbClr val="000000"/>
              </a:solidFill>
              <a:latin typeface="Calibri" panose="020F0502020204030204" pitchFamily="34" charset="0"/>
              <a:ea typeface="Arial" panose="020B060402020202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08000" y="1694146"/>
            <a:ext cx="112395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sz="2000" dirty="0" smtClean="0"/>
              <a:t>Introducing different particulate matter in different data structures 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sz="2000" dirty="0" smtClean="0"/>
              <a:t>Different fluids mixing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sz="2000" dirty="0" smtClean="0"/>
              <a:t>Granular solids mixing with fluids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sz="2000" dirty="0" smtClean="0"/>
              <a:t>Deformable objects interaction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sz="2000" dirty="0" smtClean="0"/>
              <a:t>Haptics incorporation with all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en-US" sz="2000" dirty="0"/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sz="2000" dirty="0" smtClean="0"/>
              <a:t>Challenges to do so</a:t>
            </a:r>
            <a:endParaRPr lang="en-US" sz="185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896E7-6624-46FB-B87E-172E52EBBFEA}" type="slidenum">
              <a:rPr lang="en-US" smtClean="0"/>
              <a:t>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M. Tech   I-Stage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3433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M. Tech   I-Stage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896E7-6624-46FB-B87E-172E52EBBFEA}" type="slidenum">
              <a:rPr lang="en-US" smtClean="0"/>
              <a:t>25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6864824" y="3534770"/>
            <a:ext cx="11533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Thank you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92972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M. Tech   I-Stage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896E7-6624-46FB-B87E-172E52EBBFEA}" type="slidenum">
              <a:rPr lang="en-US" smtClean="0"/>
              <a:t>26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179852" y="164892"/>
            <a:ext cx="36798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Building uniform grids</a:t>
            </a:r>
            <a:endParaRPr lang="en-US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93369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M. Tech   I-Stage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896E7-6624-46FB-B87E-172E52EBBFEA}" type="slidenum">
              <a:rPr lang="en-US" smtClean="0"/>
              <a:t>27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179852" y="164892"/>
            <a:ext cx="36798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Simulation parameters</a:t>
            </a:r>
            <a:endParaRPr lang="en-US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09580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4" name="Object 9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50512726"/>
              </p:ext>
            </p:extLst>
          </p:nvPr>
        </p:nvGraphicFramePr>
        <p:xfrm>
          <a:off x="4660337" y="116737"/>
          <a:ext cx="5286375" cy="4668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7" name="Equation" r:id="rId3" imgW="2730240" imgH="2412720" progId="Equation.DSMT4">
                  <p:embed/>
                </p:oleObj>
              </mc:Choice>
              <mc:Fallback>
                <p:oleObj name="Equation" r:id="rId3" imgW="2730240" imgH="24127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660337" y="116737"/>
                        <a:ext cx="5286375" cy="46688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19" name="Group 118"/>
          <p:cNvGrpSpPr/>
          <p:nvPr/>
        </p:nvGrpSpPr>
        <p:grpSpPr>
          <a:xfrm>
            <a:off x="506981" y="1012005"/>
            <a:ext cx="3664625" cy="3481251"/>
            <a:chOff x="506981" y="1012005"/>
            <a:chExt cx="3664625" cy="3481251"/>
          </a:xfrm>
        </p:grpSpPr>
        <p:sp>
          <p:nvSpPr>
            <p:cNvPr id="2" name="Oval 1"/>
            <p:cNvSpPr/>
            <p:nvPr/>
          </p:nvSpPr>
          <p:spPr>
            <a:xfrm>
              <a:off x="1634872" y="1571896"/>
              <a:ext cx="1056069" cy="992747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Oval 3"/>
            <p:cNvSpPr/>
            <p:nvPr/>
          </p:nvSpPr>
          <p:spPr>
            <a:xfrm>
              <a:off x="2508083" y="1593937"/>
              <a:ext cx="1663523" cy="1650644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2162907" y="1372461"/>
              <a:ext cx="206909" cy="718695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w="lg" len="sm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Elbow Connector 9"/>
            <p:cNvCxnSpPr/>
            <p:nvPr/>
          </p:nvCxnSpPr>
          <p:spPr>
            <a:xfrm>
              <a:off x="760509" y="2893591"/>
              <a:ext cx="1397742" cy="1374048"/>
            </a:xfrm>
            <a:prstGeom prst="bentConnector3">
              <a:avLst>
                <a:gd name="adj1" fmla="val -891"/>
              </a:avLst>
            </a:prstGeom>
            <a:ln>
              <a:headEnd type="triangle"/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 flipV="1">
              <a:off x="734761" y="2080398"/>
              <a:ext cx="1428145" cy="2187242"/>
            </a:xfrm>
            <a:prstGeom prst="straightConnector1">
              <a:avLst/>
            </a:prstGeom>
            <a:ln w="9525">
              <a:solidFill>
                <a:schemeClr val="tx1"/>
              </a:solidFill>
              <a:headEnd w="lg" len="sm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/>
            <p:nvPr/>
          </p:nvCxnSpPr>
          <p:spPr>
            <a:xfrm flipH="1" flipV="1">
              <a:off x="3179672" y="1029789"/>
              <a:ext cx="160562" cy="1424499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w="lg" len="sm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/>
            <p:nvPr/>
          </p:nvCxnSpPr>
          <p:spPr>
            <a:xfrm flipV="1">
              <a:off x="734760" y="2454288"/>
              <a:ext cx="2605084" cy="1813352"/>
            </a:xfrm>
            <a:prstGeom prst="straightConnector1">
              <a:avLst/>
            </a:prstGeom>
            <a:ln w="9525">
              <a:solidFill>
                <a:schemeClr val="tx1"/>
              </a:solidFill>
              <a:headEnd w="lg" len="sm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/>
            <p:cNvSpPr txBox="1"/>
            <p:nvPr/>
          </p:nvSpPr>
          <p:spPr>
            <a:xfrm rot="17846399">
              <a:off x="1269250" y="2647185"/>
              <a:ext cx="4908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P</a:t>
              </a:r>
              <a:r>
                <a:rPr lang="en-US" b="1" baseline="-25000" dirty="0" smtClean="0"/>
                <a:t>A</a:t>
              </a:r>
              <a:endParaRPr lang="en-US" b="1" baseline="-25000" dirty="0"/>
            </a:p>
          </p:txBody>
        </p:sp>
        <p:sp>
          <p:nvSpPr>
            <p:cNvPr id="32" name="TextBox 31"/>
            <p:cNvSpPr txBox="1"/>
            <p:nvPr/>
          </p:nvSpPr>
          <p:spPr>
            <a:xfrm rot="19257673">
              <a:off x="1748787" y="3029093"/>
              <a:ext cx="4908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P</a:t>
              </a:r>
              <a:r>
                <a:rPr lang="en-US" b="1" baseline="-25000" dirty="0" smtClean="0"/>
                <a:t>B</a:t>
              </a:r>
              <a:endParaRPr lang="en-US" b="1" baseline="-25000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2299418" y="1342944"/>
              <a:ext cx="4908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V</a:t>
              </a:r>
              <a:r>
                <a:rPr lang="en-US" b="1" baseline="-25000" dirty="0" smtClean="0"/>
                <a:t>A</a:t>
              </a:r>
              <a:endParaRPr lang="en-US" b="1" baseline="-25000" dirty="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3179672" y="1012005"/>
              <a:ext cx="4908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V</a:t>
              </a:r>
              <a:r>
                <a:rPr lang="en-US" b="1" baseline="-25000" dirty="0" smtClean="0"/>
                <a:t>B</a:t>
              </a:r>
              <a:endParaRPr lang="en-US" b="1" baseline="-25000" dirty="0"/>
            </a:p>
          </p:txBody>
        </p:sp>
        <p:cxnSp>
          <p:nvCxnSpPr>
            <p:cNvPr id="35" name="Straight Arrow Connector 34"/>
            <p:cNvCxnSpPr/>
            <p:nvPr/>
          </p:nvCxnSpPr>
          <p:spPr>
            <a:xfrm flipH="1">
              <a:off x="2328202" y="2371673"/>
              <a:ext cx="203148" cy="595308"/>
            </a:xfrm>
            <a:prstGeom prst="straightConnector1">
              <a:avLst/>
            </a:prstGeom>
            <a:ln w="9525">
              <a:solidFill>
                <a:schemeClr val="tx1"/>
              </a:solidFill>
              <a:headEnd w="lg" len="sm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/>
            <p:nvPr/>
          </p:nvCxnSpPr>
          <p:spPr>
            <a:xfrm>
              <a:off x="2147493" y="2087721"/>
              <a:ext cx="1203499" cy="364619"/>
            </a:xfrm>
            <a:prstGeom prst="straightConnector1">
              <a:avLst/>
            </a:prstGeom>
            <a:ln>
              <a:headEnd w="lg" len="sm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/>
            <p:nvPr/>
          </p:nvCxnSpPr>
          <p:spPr>
            <a:xfrm>
              <a:off x="3366873" y="2451156"/>
              <a:ext cx="275795" cy="93451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dash"/>
              <a:headEnd w="lg" len="sm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/>
            <p:cNvSpPr txBox="1"/>
            <p:nvPr/>
          </p:nvSpPr>
          <p:spPr>
            <a:xfrm>
              <a:off x="3377743" y="2195311"/>
              <a:ext cx="4908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P</a:t>
              </a:r>
              <a:r>
                <a:rPr lang="en-US" b="1" baseline="-25000" dirty="0" smtClean="0"/>
                <a:t>AB</a:t>
              </a:r>
              <a:endParaRPr lang="en-US" b="1" baseline="-25000" dirty="0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3335982" y="1656817"/>
              <a:ext cx="6255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B, R</a:t>
              </a:r>
              <a:r>
                <a:rPr lang="en-US" baseline="-25000" dirty="0" smtClean="0"/>
                <a:t>B</a:t>
              </a:r>
              <a:endParaRPr lang="en-US" baseline="-25000" dirty="0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1920991" y="2175461"/>
              <a:ext cx="6420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A, R</a:t>
              </a:r>
              <a:r>
                <a:rPr lang="en-US" baseline="-25000" dirty="0" smtClean="0"/>
                <a:t>A</a:t>
              </a:r>
              <a:endParaRPr lang="en-US" baseline="-25000" dirty="0"/>
            </a:p>
          </p:txBody>
        </p:sp>
        <p:cxnSp>
          <p:nvCxnSpPr>
            <p:cNvPr id="52" name="Straight Arrow Connector 51"/>
            <p:cNvCxnSpPr/>
            <p:nvPr/>
          </p:nvCxnSpPr>
          <p:spPr>
            <a:xfrm flipH="1" flipV="1">
              <a:off x="1469519" y="1419395"/>
              <a:ext cx="296602" cy="537493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w="lg" len="sm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/>
            <p:cNvSpPr txBox="1"/>
            <p:nvPr/>
          </p:nvSpPr>
          <p:spPr>
            <a:xfrm>
              <a:off x="1356956" y="2168531"/>
              <a:ext cx="3981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F</a:t>
              </a:r>
              <a:r>
                <a:rPr lang="en-US" b="1" baseline="-25000" dirty="0" smtClean="0"/>
                <a:t>P</a:t>
              </a:r>
              <a:endParaRPr lang="en-US" b="1" baseline="-25000" dirty="0"/>
            </a:p>
          </p:txBody>
        </p:sp>
        <p:sp>
          <p:nvSpPr>
            <p:cNvPr id="58" name="TextBox 57"/>
            <p:cNvSpPr txBox="1"/>
            <p:nvPr/>
          </p:nvSpPr>
          <p:spPr>
            <a:xfrm rot="1023149">
              <a:off x="2574455" y="1984396"/>
              <a:ext cx="7198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|</a:t>
              </a:r>
              <a:r>
                <a:rPr lang="en-US" b="1" dirty="0" smtClean="0"/>
                <a:t>P</a:t>
              </a:r>
              <a:r>
                <a:rPr lang="en-US" b="1" baseline="-25000" dirty="0" smtClean="0"/>
                <a:t>AB</a:t>
              </a:r>
              <a:r>
                <a:rPr lang="en-US" b="1" dirty="0"/>
                <a:t>|</a:t>
              </a: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1556809" y="1071280"/>
              <a:ext cx="7283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V</a:t>
              </a:r>
              <a:r>
                <a:rPr lang="en-US" b="1" baseline="-25000" dirty="0" smtClean="0"/>
                <a:t>AB</a:t>
              </a:r>
              <a:r>
                <a:rPr lang="en-US" baseline="30000" dirty="0" smtClean="0"/>
                <a:t>Tan</a:t>
              </a:r>
              <a:endParaRPr lang="en-US" b="1" baseline="30000" dirty="0"/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1089568" y="1145920"/>
              <a:ext cx="4908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V</a:t>
              </a:r>
              <a:r>
                <a:rPr lang="en-US" b="1" baseline="-25000" dirty="0" smtClean="0"/>
                <a:t>AB</a:t>
              </a:r>
              <a:endParaRPr lang="en-US" b="1" baseline="-25000" dirty="0"/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746285" y="1544781"/>
              <a:ext cx="7177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V</a:t>
              </a:r>
              <a:r>
                <a:rPr lang="en-US" b="1" baseline="-25000" dirty="0" smtClean="0"/>
                <a:t>AB</a:t>
              </a:r>
              <a:r>
                <a:rPr lang="en-US" baseline="30000" dirty="0" smtClean="0"/>
                <a:t>Nor</a:t>
              </a:r>
              <a:endParaRPr lang="en-US" b="1" baseline="30000" dirty="0"/>
            </a:p>
          </p:txBody>
        </p:sp>
        <p:cxnSp>
          <p:nvCxnSpPr>
            <p:cNvPr id="73" name="Straight Arrow Connector 72"/>
            <p:cNvCxnSpPr/>
            <p:nvPr/>
          </p:nvCxnSpPr>
          <p:spPr>
            <a:xfrm flipV="1">
              <a:off x="1776879" y="1406546"/>
              <a:ext cx="175032" cy="541260"/>
            </a:xfrm>
            <a:prstGeom prst="straightConnector1">
              <a:avLst/>
            </a:prstGeom>
            <a:ln w="9525">
              <a:solidFill>
                <a:schemeClr val="tx1"/>
              </a:solidFill>
              <a:headEnd w="lg" len="sm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/>
            <p:cNvCxnSpPr/>
            <p:nvPr/>
          </p:nvCxnSpPr>
          <p:spPr>
            <a:xfrm flipH="1" flipV="1">
              <a:off x="1290703" y="1799970"/>
              <a:ext cx="458553" cy="150916"/>
            </a:xfrm>
            <a:prstGeom prst="straightConnector1">
              <a:avLst/>
            </a:prstGeom>
            <a:ln w="9525">
              <a:solidFill>
                <a:schemeClr val="tx1"/>
              </a:solidFill>
              <a:headEnd w="lg" len="sm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>
              <a:off x="1477128" y="1865540"/>
              <a:ext cx="675021" cy="220861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/>
            <p:nvPr/>
          </p:nvCxnSpPr>
          <p:spPr>
            <a:xfrm>
              <a:off x="2530031" y="2206060"/>
              <a:ext cx="140391" cy="32273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5" name="TextBox 94"/>
            <p:cNvSpPr txBox="1"/>
            <p:nvPr/>
          </p:nvSpPr>
          <p:spPr>
            <a:xfrm>
              <a:off x="1360859" y="1963510"/>
              <a:ext cx="3918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F</a:t>
              </a:r>
              <a:r>
                <a:rPr lang="en-US" b="1" baseline="-25000" dirty="0" smtClean="0"/>
                <a:t>a</a:t>
              </a:r>
              <a:endParaRPr lang="en-US" b="1" baseline="-25000" dirty="0"/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1985640" y="2580730"/>
              <a:ext cx="4384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F</a:t>
              </a:r>
              <a:r>
                <a:rPr lang="en-US" b="1" baseline="-25000" dirty="0" smtClean="0"/>
                <a:t>sh</a:t>
              </a:r>
              <a:endParaRPr lang="en-US" b="1" baseline="-25000" dirty="0"/>
            </a:p>
          </p:txBody>
        </p:sp>
        <p:cxnSp>
          <p:nvCxnSpPr>
            <p:cNvPr id="101" name="Straight Arrow Connector 100"/>
            <p:cNvCxnSpPr>
              <a:stCxn id="57" idx="1"/>
            </p:cNvCxnSpPr>
            <p:nvPr/>
          </p:nvCxnSpPr>
          <p:spPr>
            <a:xfrm>
              <a:off x="1356956" y="2353197"/>
              <a:ext cx="379265" cy="292256"/>
            </a:xfrm>
            <a:prstGeom prst="straightConnector1">
              <a:avLst/>
            </a:prstGeom>
            <a:ln w="9525">
              <a:solidFill>
                <a:schemeClr val="tx1"/>
              </a:solidFill>
              <a:headEnd w="lg" len="sm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Arrow Connector 101"/>
            <p:cNvCxnSpPr>
              <a:stCxn id="95" idx="1"/>
            </p:cNvCxnSpPr>
            <p:nvPr/>
          </p:nvCxnSpPr>
          <p:spPr>
            <a:xfrm flipH="1" flipV="1">
              <a:off x="1039175" y="2034433"/>
              <a:ext cx="321684" cy="113743"/>
            </a:xfrm>
            <a:prstGeom prst="straightConnector1">
              <a:avLst/>
            </a:prstGeom>
            <a:ln w="9525">
              <a:solidFill>
                <a:schemeClr val="tx1"/>
              </a:solidFill>
              <a:headEnd w="lg" len="sm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TextBox 117"/>
            <p:cNvSpPr txBox="1"/>
            <p:nvPr/>
          </p:nvSpPr>
          <p:spPr>
            <a:xfrm>
              <a:off x="506981" y="4123924"/>
              <a:ext cx="3369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</a:t>
              </a:r>
              <a:endParaRPr lang="en-US" dirty="0"/>
            </a:p>
          </p:txBody>
        </p:sp>
      </p:grpSp>
      <p:sp>
        <p:nvSpPr>
          <p:cNvPr id="120" name="Slide Number Placeholder 1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896E7-6624-46FB-B87E-172E52EBBFEA}" type="slidenum">
              <a:rPr lang="en-US" smtClean="0"/>
              <a:t>28</a:t>
            </a:fld>
            <a:endParaRPr lang="en-US"/>
          </a:p>
        </p:txBody>
      </p:sp>
      <p:sp>
        <p:nvSpPr>
          <p:cNvPr id="121" name="Footer Placeholder 12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M. Tech   I-Stage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110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M. Tech   I-Stage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896E7-6624-46FB-B87E-172E52EBBFEA}" type="slidenum">
              <a:rPr lang="en-US" smtClean="0"/>
              <a:t>29</a:t>
            </a:fld>
            <a:endParaRPr lang="en-US"/>
          </a:p>
        </p:txBody>
      </p:sp>
      <p:grpSp>
        <p:nvGrpSpPr>
          <p:cNvPr id="37" name="Group 36"/>
          <p:cNvGrpSpPr/>
          <p:nvPr/>
        </p:nvGrpSpPr>
        <p:grpSpPr>
          <a:xfrm>
            <a:off x="169460" y="0"/>
            <a:ext cx="3562065" cy="3493827"/>
            <a:chOff x="2257567" y="1141466"/>
            <a:chExt cx="3562065" cy="3493827"/>
          </a:xfrm>
        </p:grpSpPr>
        <p:grpSp>
          <p:nvGrpSpPr>
            <p:cNvPr id="27" name="Group 26"/>
            <p:cNvGrpSpPr/>
            <p:nvPr/>
          </p:nvGrpSpPr>
          <p:grpSpPr>
            <a:xfrm>
              <a:off x="2411773" y="1338665"/>
              <a:ext cx="3253654" cy="3099430"/>
              <a:chOff x="6653230" y="1319555"/>
              <a:chExt cx="3037645" cy="3000024"/>
            </a:xfrm>
          </p:grpSpPr>
          <p:sp>
            <p:nvSpPr>
              <p:cNvPr id="28" name="Oval 27"/>
              <p:cNvSpPr/>
              <p:nvPr/>
            </p:nvSpPr>
            <p:spPr>
              <a:xfrm>
                <a:off x="7632190" y="2280425"/>
                <a:ext cx="1056069" cy="992747"/>
              </a:xfrm>
              <a:prstGeom prst="ellipse">
                <a:avLst/>
              </a:prstGeom>
              <a:solidFill>
                <a:srgbClr val="92D050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P</a:t>
                </a:r>
                <a:r>
                  <a:rPr lang="en-US" sz="3600" b="1" i="1" baseline="-250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i</a:t>
                </a:r>
                <a:endParaRPr lang="en-US" b="1" i="1" baseline="-250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29" name="Oval 28"/>
              <p:cNvSpPr/>
              <p:nvPr/>
            </p:nvSpPr>
            <p:spPr>
              <a:xfrm>
                <a:off x="7679956" y="1491383"/>
                <a:ext cx="1056069" cy="992747"/>
              </a:xfrm>
              <a:prstGeom prst="ellipse">
                <a:avLst/>
              </a:prstGeom>
              <a:solidFill>
                <a:srgbClr val="00B0F0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Oval 29"/>
              <p:cNvSpPr/>
              <p:nvPr/>
            </p:nvSpPr>
            <p:spPr>
              <a:xfrm>
                <a:off x="7686515" y="3145855"/>
                <a:ext cx="1056069" cy="992747"/>
              </a:xfrm>
              <a:prstGeom prst="ellipse">
                <a:avLst/>
              </a:prstGeom>
              <a:solidFill>
                <a:srgbClr val="00B0F0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Oval 30"/>
              <p:cNvSpPr/>
              <p:nvPr/>
            </p:nvSpPr>
            <p:spPr>
              <a:xfrm>
                <a:off x="6653230" y="1319555"/>
                <a:ext cx="1056069" cy="992747"/>
              </a:xfrm>
              <a:prstGeom prst="ellipse">
                <a:avLst/>
              </a:prstGeom>
              <a:solidFill>
                <a:srgbClr val="00B0F0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Oval 31"/>
              <p:cNvSpPr/>
              <p:nvPr/>
            </p:nvSpPr>
            <p:spPr>
              <a:xfrm>
                <a:off x="8634806" y="1510945"/>
                <a:ext cx="1056069" cy="992747"/>
              </a:xfrm>
              <a:prstGeom prst="ellipse">
                <a:avLst/>
              </a:prstGeom>
              <a:solidFill>
                <a:srgbClr val="00B0F0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Oval 32"/>
              <p:cNvSpPr/>
              <p:nvPr/>
            </p:nvSpPr>
            <p:spPr>
              <a:xfrm>
                <a:off x="8605462" y="2406674"/>
                <a:ext cx="1056069" cy="992747"/>
              </a:xfrm>
              <a:prstGeom prst="ellipse">
                <a:avLst/>
              </a:prstGeom>
              <a:solidFill>
                <a:srgbClr val="00B0F0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Oval 33"/>
              <p:cNvSpPr/>
              <p:nvPr/>
            </p:nvSpPr>
            <p:spPr>
              <a:xfrm>
                <a:off x="8590827" y="3153970"/>
                <a:ext cx="1056069" cy="992747"/>
              </a:xfrm>
              <a:prstGeom prst="ellipse">
                <a:avLst/>
              </a:prstGeom>
              <a:solidFill>
                <a:srgbClr val="00B0F0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Oval 34"/>
              <p:cNvSpPr/>
              <p:nvPr/>
            </p:nvSpPr>
            <p:spPr>
              <a:xfrm>
                <a:off x="6725106" y="2312302"/>
                <a:ext cx="1056069" cy="992747"/>
              </a:xfrm>
              <a:prstGeom prst="ellipse">
                <a:avLst/>
              </a:prstGeom>
              <a:solidFill>
                <a:srgbClr val="00B0F0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Oval 35"/>
              <p:cNvSpPr/>
              <p:nvPr/>
            </p:nvSpPr>
            <p:spPr>
              <a:xfrm>
                <a:off x="6767568" y="3326832"/>
                <a:ext cx="1056069" cy="992747"/>
              </a:xfrm>
              <a:prstGeom prst="ellipse">
                <a:avLst/>
              </a:prstGeom>
              <a:solidFill>
                <a:srgbClr val="00B0F0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26" name="Picture 2" descr="Image result for 4x4 square grid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0" t="9402" r="9023" b="9329"/>
            <a:stretch/>
          </p:blipFill>
          <p:spPr bwMode="auto">
            <a:xfrm>
              <a:off x="2257567" y="1141466"/>
              <a:ext cx="3562065" cy="34938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7" name="Group 46"/>
          <p:cNvGrpSpPr/>
          <p:nvPr/>
        </p:nvGrpSpPr>
        <p:grpSpPr>
          <a:xfrm>
            <a:off x="4134409" y="86247"/>
            <a:ext cx="3562065" cy="3493827"/>
            <a:chOff x="7860248" y="1516187"/>
            <a:chExt cx="3562065" cy="3493827"/>
          </a:xfrm>
        </p:grpSpPr>
        <p:grpSp>
          <p:nvGrpSpPr>
            <p:cNvPr id="38" name="Group 37"/>
            <p:cNvGrpSpPr/>
            <p:nvPr/>
          </p:nvGrpSpPr>
          <p:grpSpPr>
            <a:xfrm>
              <a:off x="7974052" y="1542185"/>
              <a:ext cx="3147571" cy="3116698"/>
              <a:chOff x="7960405" y="1613381"/>
              <a:chExt cx="3147571" cy="3116698"/>
            </a:xfrm>
          </p:grpSpPr>
          <p:sp>
            <p:nvSpPr>
              <p:cNvPr id="39" name="Oval 38"/>
              <p:cNvSpPr/>
              <p:nvPr/>
            </p:nvSpPr>
            <p:spPr>
              <a:xfrm>
                <a:off x="9003863" y="2810331"/>
                <a:ext cx="1131167" cy="1025642"/>
              </a:xfrm>
              <a:prstGeom prst="ellipse">
                <a:avLst/>
              </a:prstGeom>
              <a:solidFill>
                <a:srgbClr val="92D050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P</a:t>
                </a:r>
                <a:r>
                  <a:rPr lang="en-US" sz="3600" b="1" i="1" baseline="-250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i</a:t>
                </a:r>
                <a:endParaRPr lang="en-US" b="1" i="1" baseline="-250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40" name="Oval 39"/>
              <p:cNvSpPr/>
              <p:nvPr/>
            </p:nvSpPr>
            <p:spPr>
              <a:xfrm>
                <a:off x="9059818" y="1613381"/>
                <a:ext cx="1573151" cy="1474279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b="1" dirty="0" smtClean="0"/>
                  <a:t>C</a:t>
                </a:r>
                <a:r>
                  <a:rPr lang="en-US" sz="3200" b="1" i="1" dirty="0" smtClean="0"/>
                  <a:t>i</a:t>
                </a:r>
                <a:endParaRPr lang="en-US" b="1" i="1" dirty="0"/>
              </a:p>
            </p:txBody>
          </p:sp>
          <p:sp>
            <p:nvSpPr>
              <p:cNvPr id="41" name="Oval 40"/>
              <p:cNvSpPr/>
              <p:nvPr/>
            </p:nvSpPr>
            <p:spPr>
              <a:xfrm>
                <a:off x="9062051" y="3704437"/>
                <a:ext cx="1131167" cy="1025642"/>
              </a:xfrm>
              <a:prstGeom prst="ellipse">
                <a:avLst/>
              </a:prstGeom>
              <a:solidFill>
                <a:srgbClr val="00B0F0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Oval 41"/>
              <p:cNvSpPr/>
              <p:nvPr/>
            </p:nvSpPr>
            <p:spPr>
              <a:xfrm>
                <a:off x="7960405" y="1912128"/>
                <a:ext cx="1131167" cy="1025642"/>
              </a:xfrm>
              <a:prstGeom prst="ellipse">
                <a:avLst/>
              </a:prstGeom>
              <a:solidFill>
                <a:srgbClr val="00B0F0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Oval 42"/>
              <p:cNvSpPr/>
              <p:nvPr/>
            </p:nvSpPr>
            <p:spPr>
              <a:xfrm>
                <a:off x="9976809" y="3151111"/>
                <a:ext cx="1131167" cy="1025642"/>
              </a:xfrm>
              <a:prstGeom prst="ellipse">
                <a:avLst/>
              </a:prstGeom>
              <a:solidFill>
                <a:srgbClr val="00B0F0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Oval 43"/>
              <p:cNvSpPr/>
              <p:nvPr/>
            </p:nvSpPr>
            <p:spPr>
              <a:xfrm>
                <a:off x="7975024" y="2831750"/>
                <a:ext cx="1131167" cy="1025642"/>
              </a:xfrm>
              <a:prstGeom prst="ellipse">
                <a:avLst/>
              </a:prstGeom>
              <a:solidFill>
                <a:srgbClr val="00B0F0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/>
              <p:cNvSpPr/>
              <p:nvPr/>
            </p:nvSpPr>
            <p:spPr>
              <a:xfrm>
                <a:off x="8032279" y="3685637"/>
                <a:ext cx="1131167" cy="1025642"/>
              </a:xfrm>
              <a:prstGeom prst="ellipse">
                <a:avLst/>
              </a:prstGeom>
              <a:solidFill>
                <a:srgbClr val="00B0F0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46" name="Picture 2" descr="Image result for 4x4 square grid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0" t="9402" r="9023" b="9329"/>
            <a:stretch/>
          </p:blipFill>
          <p:spPr bwMode="auto">
            <a:xfrm>
              <a:off x="7860248" y="1516187"/>
              <a:ext cx="3562065" cy="34938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3" name="Group 62"/>
          <p:cNvGrpSpPr/>
          <p:nvPr/>
        </p:nvGrpSpPr>
        <p:grpSpPr>
          <a:xfrm>
            <a:off x="7965963" y="2948533"/>
            <a:ext cx="3470292" cy="3192439"/>
            <a:chOff x="7965963" y="2948533"/>
            <a:chExt cx="3470292" cy="3192439"/>
          </a:xfrm>
        </p:grpSpPr>
        <p:grpSp>
          <p:nvGrpSpPr>
            <p:cNvPr id="49" name="Group 48"/>
            <p:cNvGrpSpPr/>
            <p:nvPr/>
          </p:nvGrpSpPr>
          <p:grpSpPr>
            <a:xfrm>
              <a:off x="8113977" y="3894272"/>
              <a:ext cx="2218194" cy="1919748"/>
              <a:chOff x="7975024" y="2810331"/>
              <a:chExt cx="2218194" cy="1919748"/>
            </a:xfrm>
          </p:grpSpPr>
          <p:sp>
            <p:nvSpPr>
              <p:cNvPr id="50" name="Oval 49"/>
              <p:cNvSpPr/>
              <p:nvPr/>
            </p:nvSpPr>
            <p:spPr>
              <a:xfrm>
                <a:off x="9003863" y="2810331"/>
                <a:ext cx="1131167" cy="1025642"/>
              </a:xfrm>
              <a:prstGeom prst="ellipse">
                <a:avLst/>
              </a:prstGeom>
              <a:solidFill>
                <a:srgbClr val="92D050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P</a:t>
                </a:r>
                <a:r>
                  <a:rPr lang="en-US" sz="3600" b="1" i="1" baseline="-250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i</a:t>
                </a:r>
                <a:endParaRPr lang="en-US" b="1" i="1" baseline="-250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52" name="Oval 51"/>
              <p:cNvSpPr/>
              <p:nvPr/>
            </p:nvSpPr>
            <p:spPr>
              <a:xfrm>
                <a:off x="9062051" y="3704437"/>
                <a:ext cx="1131167" cy="1025642"/>
              </a:xfrm>
              <a:prstGeom prst="ellipse">
                <a:avLst/>
              </a:prstGeom>
              <a:solidFill>
                <a:srgbClr val="00B0F0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Oval 54"/>
              <p:cNvSpPr/>
              <p:nvPr/>
            </p:nvSpPr>
            <p:spPr>
              <a:xfrm>
                <a:off x="7975024" y="2831750"/>
                <a:ext cx="1131167" cy="1025642"/>
              </a:xfrm>
              <a:prstGeom prst="ellipse">
                <a:avLst/>
              </a:prstGeom>
              <a:solidFill>
                <a:srgbClr val="00B0F0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Oval 55"/>
              <p:cNvSpPr/>
              <p:nvPr/>
            </p:nvSpPr>
            <p:spPr>
              <a:xfrm>
                <a:off x="8032279" y="3685637"/>
                <a:ext cx="1131167" cy="1025642"/>
              </a:xfrm>
              <a:prstGeom prst="ellipse">
                <a:avLst/>
              </a:prstGeom>
              <a:solidFill>
                <a:srgbClr val="00B0F0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58" name="Straight Connector 57"/>
            <p:cNvCxnSpPr/>
            <p:nvPr/>
          </p:nvCxnSpPr>
          <p:spPr>
            <a:xfrm>
              <a:off x="8528145" y="3115217"/>
              <a:ext cx="2908110" cy="1689083"/>
            </a:xfrm>
            <a:prstGeom prst="line">
              <a:avLst/>
            </a:prstGeom>
            <a:ln w="5715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59" name="TextBox 58"/>
            <p:cNvSpPr txBox="1"/>
            <p:nvPr/>
          </p:nvSpPr>
          <p:spPr>
            <a:xfrm rot="1738392">
              <a:off x="8676317" y="2982523"/>
              <a:ext cx="73667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Wall</a:t>
              </a:r>
              <a:endParaRPr lang="en-US" sz="2400" dirty="0"/>
            </a:p>
          </p:txBody>
        </p:sp>
        <p:pic>
          <p:nvPicPr>
            <p:cNvPr id="48" name="Picture 2" descr="Image result for 4x4 square grid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0" t="32589" r="32732" b="9329"/>
            <a:stretch/>
          </p:blipFill>
          <p:spPr bwMode="auto">
            <a:xfrm>
              <a:off x="7965963" y="3643952"/>
              <a:ext cx="2542813" cy="24970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61" name="Straight Arrow Connector 60"/>
            <p:cNvCxnSpPr/>
            <p:nvPr/>
          </p:nvCxnSpPr>
          <p:spPr>
            <a:xfrm flipH="1">
              <a:off x="9982200" y="3252876"/>
              <a:ext cx="526576" cy="706882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2" name="TextBox 61"/>
            <p:cNvSpPr txBox="1"/>
            <p:nvPr/>
          </p:nvSpPr>
          <p:spPr>
            <a:xfrm>
              <a:off x="10008885" y="2948533"/>
              <a:ext cx="47320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F</a:t>
              </a:r>
              <a:r>
                <a:rPr lang="en-US" sz="2800" baseline="-25000" dirty="0" smtClean="0"/>
                <a:t>P</a:t>
              </a:r>
              <a:endParaRPr lang="en-US" baseline="-25000" dirty="0"/>
            </a:p>
          </p:txBody>
        </p:sp>
      </p:grpSp>
    </p:spTree>
    <p:extLst>
      <p:ext uri="{BB962C8B-B14F-4D97-AF65-F5344CB8AC3E}">
        <p14:creationId xmlns:p14="http://schemas.microsoft.com/office/powerpoint/2010/main" val="4105319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690315" y="248256"/>
            <a:ext cx="46589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Particle simulations: overview</a:t>
            </a:r>
            <a:endParaRPr lang="en-US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4333" y="651555"/>
            <a:ext cx="11690932" cy="581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Obejective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: Simulation of fluids composed of particles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Methods:</a:t>
            </a:r>
            <a:endParaRPr lang="en-US" sz="2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Discrete 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Element 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Modelling – Lagrangian based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Assumptions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: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set of particles enclosed in a hollow volume</a:t>
            </a: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Collide inelastically with immediate neighbors: particles, colliders and bounding walls</a:t>
            </a: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No gravitational attraction is considered among the particles, though a constant 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global gravity 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affects the overall system</a:t>
            </a: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 smtClean="0">
                <a:solidFill>
                  <a:srgbClr val="FF0000"/>
                </a:solidFill>
              </a:rPr>
              <a:t>A global damping is added to render a smooth effect of atmosphere</a:t>
            </a:r>
            <a:endParaRPr lang="en-US" sz="2400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896E7-6624-46FB-B87E-172E52EBBFEA}" type="slidenum">
              <a:rPr lang="en-US" smtClean="0"/>
              <a:t>3</a:t>
            </a:fld>
            <a:endParaRPr lang="en-US"/>
          </a:p>
        </p:txBody>
      </p:sp>
      <p:sp>
        <p:nvSpPr>
          <p:cNvPr id="40" name="Footer Placeholder 3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M. Tech   I-Stage</a:t>
            </a:r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4931205"/>
              </p:ext>
            </p:extLst>
          </p:nvPr>
        </p:nvGraphicFramePr>
        <p:xfrm>
          <a:off x="545894" y="1572551"/>
          <a:ext cx="11191404" cy="1249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595702"/>
                <a:gridCol w="5595702"/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400" b="0" u="sng" dirty="0" smtClean="0">
                          <a:solidFill>
                            <a:schemeClr val="tx1"/>
                          </a:solidFill>
                        </a:rPr>
                        <a:t>Eulerian</a:t>
                      </a:r>
                      <a:endParaRPr lang="en-US" sz="2000" b="0" u="sng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b="0" u="sng" dirty="0" smtClean="0">
                          <a:solidFill>
                            <a:schemeClr val="tx1"/>
                          </a:solidFill>
                        </a:rPr>
                        <a:t>Lagrangian</a:t>
                      </a:r>
                      <a:endParaRPr lang="en-US" sz="2000" b="0" u="sng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Workspace is discretised into</a:t>
                      </a:r>
                      <a:r>
                        <a:rPr lang="en-US" sz="200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grid</a:t>
                      </a:r>
                      <a:endParaRPr lang="en-US" sz="2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Material</a:t>
                      </a:r>
                      <a:r>
                        <a:rPr lang="en-US" sz="200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is discretised into particles</a:t>
                      </a:r>
                      <a:endParaRPr lang="en-US" sz="2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Compute properties at all grid points</a:t>
                      </a:r>
                      <a:endParaRPr lang="en-US" sz="2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Perform computation wherever necessary</a:t>
                      </a:r>
                      <a:endParaRPr lang="en-US" sz="2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86843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283242" y="234298"/>
            <a:ext cx="70424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42729"/>
                </a:solidFill>
                <a:latin typeface="Georgia" panose="02040502050405020303" pitchFamily="18" charset="0"/>
              </a:rPr>
              <a:t>http://physics.stackexchange.com/users/9887/alfred-centauri</a:t>
            </a:r>
            <a:endParaRPr lang="en-US" dirty="0"/>
          </a:p>
        </p:txBody>
      </p:sp>
      <p:pic>
        <p:nvPicPr>
          <p:cNvPr id="3074" name="Picture 2" descr="http://i.stack.imgur.com/QLmjI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622" y="854925"/>
            <a:ext cx="6934200" cy="5753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896E7-6624-46FB-B87E-172E52EBBFEA}" type="slidenum">
              <a:rPr lang="en-US" smtClean="0"/>
              <a:t>30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M. Tech   I-Stage</a:t>
            </a:r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8796502" y="4180313"/>
            <a:ext cx="2415521" cy="830997"/>
            <a:chOff x="8796502" y="4180313"/>
            <a:chExt cx="2415521" cy="830997"/>
          </a:xfrm>
        </p:grpSpPr>
        <p:pic>
          <p:nvPicPr>
            <p:cNvPr id="6" name="Picture 5"/>
            <p:cNvPicPr/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96502" y="4296480"/>
              <a:ext cx="699923" cy="666045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7" name="Straight Connector 6"/>
            <p:cNvCxnSpPr/>
            <p:nvPr/>
          </p:nvCxnSpPr>
          <p:spPr>
            <a:xfrm>
              <a:off x="9544050" y="4248150"/>
              <a:ext cx="0" cy="733425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9496425" y="4180313"/>
              <a:ext cx="171559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>
                  <a:solidFill>
                    <a:schemeClr val="accent4"/>
                  </a:solidFill>
                </a:rPr>
                <a:t>VIP Lab</a:t>
              </a:r>
            </a:p>
            <a:p>
              <a:r>
                <a:rPr lang="en-US" sz="2000" dirty="0" smtClean="0">
                  <a:solidFill>
                    <a:schemeClr val="accent5">
                      <a:lumMod val="75000"/>
                    </a:schemeClr>
                  </a:solidFill>
                </a:rPr>
                <a:t>EE, IIT Bombay</a:t>
              </a:r>
              <a:endParaRPr lang="en-US" sz="2000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307630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896E7-6624-46FB-B87E-172E52EBBFEA}" type="slidenum">
              <a:rPr lang="en-US" smtClean="0"/>
              <a:t>31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M. Tech   I-Stage</a:t>
            </a:r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78000"/>
                    </a14:imgEffect>
                    <a14:imgEffect>
                      <a14:saturation sat="46000"/>
                    </a14:imgEffect>
                    <a14:imgEffect>
                      <a14:brightnessContrast contras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24062" y="385762"/>
            <a:ext cx="8143875" cy="6086475"/>
          </a:xfrm>
          <a:prstGeom prst="rect">
            <a:avLst/>
          </a:prstGeom>
          <a:effectLst>
            <a:softEdge rad="165100"/>
          </a:effectLst>
        </p:spPr>
      </p:pic>
      <p:sp>
        <p:nvSpPr>
          <p:cNvPr id="9" name="Rectangle 8"/>
          <p:cNvSpPr/>
          <p:nvPr/>
        </p:nvSpPr>
        <p:spPr>
          <a:xfrm>
            <a:off x="946483" y="385762"/>
            <a:ext cx="821103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</a:rPr>
              <a:t>R. Winchenbach and et al, “Constrained Neighbor Lists for SPH-based Fluid Simulations“, ACM SIGGRAPH 2016</a:t>
            </a:r>
            <a:endParaRPr 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42833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55"/>
          <a:stretch/>
        </p:blipFill>
        <p:spPr>
          <a:xfrm>
            <a:off x="0" y="1138988"/>
            <a:ext cx="12192000" cy="4931611"/>
          </a:xfrm>
          <a:prstGeom prst="rect">
            <a:avLst/>
          </a:prstGeom>
          <a:effectLst>
            <a:glow>
              <a:schemeClr val="accent1"/>
            </a:glow>
            <a:softEdge rad="444500"/>
          </a:effec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896E7-6624-46FB-B87E-172E52EBBFEA}" type="slidenum">
              <a:rPr lang="en-US" smtClean="0"/>
              <a:t>32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M. Tech   I-Stage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6354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M. Tech   I-Stage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896E7-6624-46FB-B87E-172E52EBBFEA}" type="slidenum">
              <a:rPr lang="en-US" smtClean="0"/>
              <a:t>33</a:t>
            </a:fld>
            <a:endParaRPr lang="en-US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016711750"/>
              </p:ext>
            </p:extLst>
          </p:nvPr>
        </p:nvGraphicFramePr>
        <p:xfrm>
          <a:off x="704538" y="914400"/>
          <a:ext cx="10777928" cy="54419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827373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77131" y="369258"/>
            <a:ext cx="60307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Particle </a:t>
            </a:r>
            <a:r>
              <a:rPr 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simulations: physical modelling</a:t>
            </a:r>
            <a:endParaRPr lang="en-US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5943" y="817751"/>
            <a:ext cx="5047824" cy="967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 smtClean="0">
                <a:solidFill>
                  <a:srgbClr val="FF5C01"/>
                </a:solidFill>
              </a:rPr>
              <a:t>Independence of calculations </a:t>
            </a:r>
            <a:r>
              <a:rPr 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DEM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grpSp>
        <p:nvGrpSpPr>
          <p:cNvPr id="5" name="Group 4"/>
          <p:cNvGrpSpPr/>
          <p:nvPr/>
        </p:nvGrpSpPr>
        <p:grpSpPr>
          <a:xfrm>
            <a:off x="550022" y="1726274"/>
            <a:ext cx="4936377" cy="4536691"/>
            <a:chOff x="506981" y="1012005"/>
            <a:chExt cx="3664625" cy="3481251"/>
          </a:xfrm>
        </p:grpSpPr>
        <p:sp>
          <p:nvSpPr>
            <p:cNvPr id="6" name="Oval 5"/>
            <p:cNvSpPr/>
            <p:nvPr/>
          </p:nvSpPr>
          <p:spPr>
            <a:xfrm>
              <a:off x="1634872" y="1571896"/>
              <a:ext cx="1056069" cy="992747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2508083" y="1593937"/>
              <a:ext cx="1663523" cy="1650644"/>
            </a:xfrm>
            <a:prstGeom prst="ellipse">
              <a:avLst/>
            </a:prstGeom>
            <a:noFill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2162907" y="1372461"/>
              <a:ext cx="206909" cy="718695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w="lg" len="sm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Elbow Connector 8"/>
            <p:cNvCxnSpPr/>
            <p:nvPr/>
          </p:nvCxnSpPr>
          <p:spPr>
            <a:xfrm>
              <a:off x="737101" y="2893591"/>
              <a:ext cx="1397742" cy="1374048"/>
            </a:xfrm>
            <a:prstGeom prst="bentConnector3">
              <a:avLst>
                <a:gd name="adj1" fmla="val -891"/>
              </a:avLst>
            </a:prstGeom>
            <a:ln>
              <a:headEnd type="triangle"/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/>
            <p:nvPr/>
          </p:nvCxnSpPr>
          <p:spPr>
            <a:xfrm flipV="1">
              <a:off x="734761" y="2080398"/>
              <a:ext cx="1428145" cy="2187242"/>
            </a:xfrm>
            <a:prstGeom prst="straightConnector1">
              <a:avLst/>
            </a:prstGeom>
            <a:ln w="9525">
              <a:solidFill>
                <a:schemeClr val="tx1"/>
              </a:solidFill>
              <a:headEnd w="lg" len="sm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 flipH="1" flipV="1">
              <a:off x="3179672" y="1029789"/>
              <a:ext cx="160562" cy="1424499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w="lg" len="sm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 flipV="1">
              <a:off x="734760" y="2454288"/>
              <a:ext cx="2605084" cy="1813352"/>
            </a:xfrm>
            <a:prstGeom prst="straightConnector1">
              <a:avLst/>
            </a:prstGeom>
            <a:ln w="9525">
              <a:solidFill>
                <a:schemeClr val="tx1"/>
              </a:solidFill>
              <a:headEnd w="lg" len="sm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 rot="17846399">
              <a:off x="1095388" y="2873366"/>
              <a:ext cx="4908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P</a:t>
              </a:r>
              <a:r>
                <a:rPr lang="en-US" b="1" baseline="-25000" dirty="0" smtClean="0"/>
                <a:t>A</a:t>
              </a:r>
              <a:endParaRPr lang="en-US" b="1" baseline="-25000" dirty="0"/>
            </a:p>
          </p:txBody>
        </p:sp>
        <p:sp>
          <p:nvSpPr>
            <p:cNvPr id="14" name="TextBox 13"/>
            <p:cNvSpPr txBox="1"/>
            <p:nvPr/>
          </p:nvSpPr>
          <p:spPr>
            <a:xfrm rot="19257673">
              <a:off x="1477491" y="3222108"/>
              <a:ext cx="4908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P</a:t>
              </a:r>
              <a:r>
                <a:rPr lang="en-US" b="1" baseline="-25000" dirty="0" smtClean="0"/>
                <a:t>B</a:t>
              </a:r>
              <a:endParaRPr lang="en-US" b="1" baseline="-25000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299418" y="1342944"/>
              <a:ext cx="4908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V</a:t>
              </a:r>
              <a:r>
                <a:rPr lang="en-US" b="1" baseline="-25000" dirty="0" smtClean="0"/>
                <a:t>A</a:t>
              </a:r>
              <a:endParaRPr lang="en-US" b="1" baseline="-250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179672" y="1012005"/>
              <a:ext cx="4908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V</a:t>
              </a:r>
              <a:r>
                <a:rPr lang="en-US" b="1" baseline="-25000" dirty="0" smtClean="0"/>
                <a:t>B</a:t>
              </a:r>
              <a:endParaRPr lang="en-US" b="1" baseline="-25000" dirty="0"/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 flipH="1">
              <a:off x="2328202" y="2371673"/>
              <a:ext cx="203148" cy="595308"/>
            </a:xfrm>
            <a:prstGeom prst="straightConnector1">
              <a:avLst/>
            </a:prstGeom>
            <a:ln w="9525">
              <a:solidFill>
                <a:schemeClr val="tx1"/>
              </a:solidFill>
              <a:headEnd w="lg" len="sm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>
              <a:off x="2147493" y="2087721"/>
              <a:ext cx="1203499" cy="364619"/>
            </a:xfrm>
            <a:prstGeom prst="straightConnector1">
              <a:avLst/>
            </a:prstGeom>
            <a:ln>
              <a:headEnd w="lg" len="sm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>
              <a:off x="3366873" y="2451156"/>
              <a:ext cx="275795" cy="93451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dash"/>
              <a:headEnd w="lg" len="sm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3377743" y="2195311"/>
              <a:ext cx="4908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P</a:t>
              </a:r>
              <a:r>
                <a:rPr lang="en-US" b="1" baseline="-25000" dirty="0" smtClean="0"/>
                <a:t>AB</a:t>
              </a:r>
              <a:endParaRPr lang="en-US" b="1" baseline="-25000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335982" y="1656817"/>
              <a:ext cx="6255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B, R</a:t>
              </a:r>
              <a:r>
                <a:rPr lang="en-US" baseline="-25000" dirty="0" smtClean="0"/>
                <a:t>B</a:t>
              </a:r>
              <a:endParaRPr lang="en-US" baseline="-25000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920991" y="2175461"/>
              <a:ext cx="6420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A, R</a:t>
              </a:r>
              <a:r>
                <a:rPr lang="en-US" baseline="-25000" dirty="0" smtClean="0"/>
                <a:t>A</a:t>
              </a:r>
              <a:endParaRPr lang="en-US" baseline="-25000" dirty="0"/>
            </a:p>
          </p:txBody>
        </p:sp>
        <p:cxnSp>
          <p:nvCxnSpPr>
            <p:cNvPr id="23" name="Straight Arrow Connector 22"/>
            <p:cNvCxnSpPr/>
            <p:nvPr/>
          </p:nvCxnSpPr>
          <p:spPr>
            <a:xfrm flipH="1" flipV="1">
              <a:off x="1469519" y="1419395"/>
              <a:ext cx="296602" cy="537493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w="lg" len="sm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/>
          </p:nvSpPr>
          <p:spPr>
            <a:xfrm>
              <a:off x="1356956" y="2168531"/>
              <a:ext cx="3981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F</a:t>
              </a:r>
              <a:r>
                <a:rPr lang="en-US" b="1" baseline="-25000" dirty="0" smtClean="0"/>
                <a:t>P</a:t>
              </a:r>
              <a:endParaRPr lang="en-US" b="1" baseline="-25000" dirty="0"/>
            </a:p>
          </p:txBody>
        </p:sp>
        <p:sp>
          <p:nvSpPr>
            <p:cNvPr id="25" name="TextBox 24"/>
            <p:cNvSpPr txBox="1"/>
            <p:nvPr/>
          </p:nvSpPr>
          <p:spPr>
            <a:xfrm rot="1023149">
              <a:off x="2574455" y="1984396"/>
              <a:ext cx="7198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|</a:t>
              </a:r>
              <a:r>
                <a:rPr lang="en-US" b="1" dirty="0" smtClean="0"/>
                <a:t>P</a:t>
              </a:r>
              <a:r>
                <a:rPr lang="en-US" b="1" baseline="-25000" dirty="0" smtClean="0"/>
                <a:t>AB</a:t>
              </a:r>
              <a:r>
                <a:rPr lang="en-US" b="1" dirty="0"/>
                <a:t>|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556809" y="1071280"/>
              <a:ext cx="7283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V</a:t>
              </a:r>
              <a:r>
                <a:rPr lang="en-US" b="1" baseline="-25000" dirty="0" smtClean="0"/>
                <a:t>AB</a:t>
              </a:r>
              <a:r>
                <a:rPr lang="en-US" baseline="30000" dirty="0" smtClean="0"/>
                <a:t>Tan</a:t>
              </a:r>
              <a:endParaRPr lang="en-US" b="1" baseline="30000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089568" y="1145920"/>
              <a:ext cx="4908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V</a:t>
              </a:r>
              <a:r>
                <a:rPr lang="en-US" b="1" baseline="-25000" dirty="0" smtClean="0"/>
                <a:t>AB</a:t>
              </a:r>
              <a:endParaRPr lang="en-US" b="1" baseline="-25000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746285" y="1544781"/>
              <a:ext cx="7177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V</a:t>
              </a:r>
              <a:r>
                <a:rPr lang="en-US" b="1" baseline="-25000" dirty="0" smtClean="0"/>
                <a:t>AB</a:t>
              </a:r>
              <a:r>
                <a:rPr lang="en-US" baseline="30000" dirty="0" smtClean="0"/>
                <a:t>Nor</a:t>
              </a:r>
              <a:endParaRPr lang="en-US" b="1" baseline="30000" dirty="0"/>
            </a:p>
          </p:txBody>
        </p:sp>
        <p:cxnSp>
          <p:nvCxnSpPr>
            <p:cNvPr id="30" name="Straight Arrow Connector 29"/>
            <p:cNvCxnSpPr/>
            <p:nvPr/>
          </p:nvCxnSpPr>
          <p:spPr>
            <a:xfrm flipV="1">
              <a:off x="1776879" y="1406546"/>
              <a:ext cx="175032" cy="541260"/>
            </a:xfrm>
            <a:prstGeom prst="straightConnector1">
              <a:avLst/>
            </a:prstGeom>
            <a:ln w="9525">
              <a:solidFill>
                <a:schemeClr val="tx1"/>
              </a:solidFill>
              <a:headEnd w="lg" len="sm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 flipH="1" flipV="1">
              <a:off x="1290703" y="1799970"/>
              <a:ext cx="458553" cy="150916"/>
            </a:xfrm>
            <a:prstGeom prst="straightConnector1">
              <a:avLst/>
            </a:prstGeom>
            <a:ln w="9525">
              <a:solidFill>
                <a:schemeClr val="tx1"/>
              </a:solidFill>
              <a:headEnd w="lg" len="sm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1477128" y="1865540"/>
              <a:ext cx="675021" cy="220861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2530031" y="2206060"/>
              <a:ext cx="140391" cy="32273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5" name="TextBox 34"/>
            <p:cNvSpPr txBox="1"/>
            <p:nvPr/>
          </p:nvSpPr>
          <p:spPr>
            <a:xfrm>
              <a:off x="1360859" y="1963510"/>
              <a:ext cx="3918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F</a:t>
              </a:r>
              <a:r>
                <a:rPr lang="en-US" b="1" baseline="-25000" dirty="0" smtClean="0"/>
                <a:t>a</a:t>
              </a:r>
              <a:endParaRPr lang="en-US" b="1" baseline="-25000" dirty="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985640" y="2580730"/>
              <a:ext cx="4384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F</a:t>
              </a:r>
              <a:r>
                <a:rPr lang="en-US" b="1" baseline="-25000" dirty="0" smtClean="0"/>
                <a:t>sh</a:t>
              </a:r>
              <a:endParaRPr lang="en-US" b="1" baseline="-25000" dirty="0"/>
            </a:p>
          </p:txBody>
        </p:sp>
        <p:cxnSp>
          <p:nvCxnSpPr>
            <p:cNvPr id="37" name="Straight Arrow Connector 36"/>
            <p:cNvCxnSpPr>
              <a:stCxn id="24" idx="1"/>
            </p:cNvCxnSpPr>
            <p:nvPr/>
          </p:nvCxnSpPr>
          <p:spPr>
            <a:xfrm>
              <a:off x="1356956" y="2353197"/>
              <a:ext cx="277916" cy="313361"/>
            </a:xfrm>
            <a:prstGeom prst="straightConnector1">
              <a:avLst/>
            </a:prstGeom>
            <a:ln w="9525">
              <a:solidFill>
                <a:schemeClr val="tx1"/>
              </a:solidFill>
              <a:headEnd w="lg" len="sm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>
              <a:stCxn id="35" idx="1"/>
            </p:cNvCxnSpPr>
            <p:nvPr/>
          </p:nvCxnSpPr>
          <p:spPr>
            <a:xfrm flipH="1" flipV="1">
              <a:off x="1039175" y="2034433"/>
              <a:ext cx="321684" cy="113743"/>
            </a:xfrm>
            <a:prstGeom prst="straightConnector1">
              <a:avLst/>
            </a:prstGeom>
            <a:ln w="9525">
              <a:solidFill>
                <a:schemeClr val="tx1"/>
              </a:solidFill>
              <a:headEnd w="lg" len="sm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506981" y="4123924"/>
              <a:ext cx="3369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</a:t>
              </a:r>
              <a:endParaRPr lang="en-US" dirty="0"/>
            </a:p>
          </p:txBody>
        </p:sp>
      </p:grpSp>
      <p:graphicFrame>
        <p:nvGraphicFramePr>
          <p:cNvPr id="40" name="Object 3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53210740"/>
              </p:ext>
            </p:extLst>
          </p:nvPr>
        </p:nvGraphicFramePr>
        <p:xfrm>
          <a:off x="6452110" y="1212119"/>
          <a:ext cx="5286375" cy="49574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44" name="Equation" r:id="rId3" imgW="2730240" imgH="2412720" progId="Equation.DSMT4">
                  <p:embed/>
                </p:oleObj>
              </mc:Choice>
              <mc:Fallback>
                <p:oleObj name="Equation" r:id="rId3" imgW="2730240" imgH="24127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452110" y="1212119"/>
                        <a:ext cx="5286375" cy="495746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896E7-6624-46FB-B87E-172E52EBBFEA}" type="slidenum">
              <a:rPr lang="en-US" smtClean="0"/>
              <a:t>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M. Tech   I-Stage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577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5000"/>
            <a:lum/>
          </a:blip>
          <a:srcRect/>
          <a:stretch>
            <a:fillRect t="37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67709" y="626567"/>
            <a:ext cx="11256579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Simulation </a:t>
            </a:r>
            <a:r>
              <a:rPr 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forces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Forming small deformable </a:t>
            </a:r>
            <a:r>
              <a:rPr 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clusters 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of particles</a:t>
            </a:r>
            <a:endParaRPr lang="en-US" sz="2400" b="1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Constructing </a:t>
            </a:r>
            <a:r>
              <a:rPr 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isosurfaces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of clusters: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Challenges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in real time: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350064" y="65960"/>
            <a:ext cx="34918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Fluid seen as particles</a:t>
            </a:r>
            <a:endParaRPr lang="en-US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896E7-6624-46FB-B87E-172E52EBBFEA}" type="slidenum">
              <a:rPr lang="en-US" smtClean="0"/>
              <a:t>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M. Tech   I-Stage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6481011" y="6609348"/>
            <a:ext cx="587141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https://developer.nvidia.com/content/fluid-simulation-alice-madness-returns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1876688"/>
              </p:ext>
            </p:extLst>
          </p:nvPr>
        </p:nvGraphicFramePr>
        <p:xfrm>
          <a:off x="3186014" y="643082"/>
          <a:ext cx="8538274" cy="457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28422"/>
                <a:gridCol w="1642775"/>
                <a:gridCol w="2566092"/>
                <a:gridCol w="2600985"/>
              </a:tblGrid>
              <a:tr h="370840"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4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Pressure</a:t>
                      </a:r>
                      <a:endParaRPr lang="en-US" sz="2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4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Viscosity </a:t>
                      </a:r>
                      <a:endParaRPr lang="en-US" sz="2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4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Surface</a:t>
                      </a:r>
                      <a:r>
                        <a:rPr lang="en-US" sz="240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tension</a:t>
                      </a:r>
                      <a:endParaRPr lang="en-US" sz="2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4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Interactions</a:t>
                      </a:r>
                      <a:endParaRPr lang="en-US" sz="2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839171"/>
              </p:ext>
            </p:extLst>
          </p:nvPr>
        </p:nvGraphicFramePr>
        <p:xfrm>
          <a:off x="5425087" y="1706442"/>
          <a:ext cx="4412597" cy="457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85532"/>
                <a:gridCol w="1927065"/>
              </a:tblGrid>
              <a:tr h="370840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400" dirty="0" smtClean="0"/>
                        <a:t>Marching Cubes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400" dirty="0" smtClean="0"/>
                        <a:t>Point Splats</a:t>
                      </a:r>
                      <a:endParaRPr lang="en-US" sz="2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9525587"/>
              </p:ext>
            </p:extLst>
          </p:nvPr>
        </p:nvGraphicFramePr>
        <p:xfrm>
          <a:off x="3862552" y="2224970"/>
          <a:ext cx="8329448" cy="914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64878"/>
                <a:gridCol w="5264570"/>
              </a:tblGrid>
              <a:tr h="370840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Large no. of particles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Numerous terms in Navier Stokes</a:t>
                      </a:r>
                      <a:r>
                        <a:rPr lang="en-US" sz="2400" baseline="0" dirty="0" smtClean="0">
                          <a:solidFill>
                            <a:schemeClr val="tx1"/>
                          </a:solidFill>
                        </a:rPr>
                        <a:t> Eq.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I</a:t>
                      </a:r>
                      <a:r>
                        <a:rPr lang="en-US" sz="2400" baseline="0" dirty="0" smtClean="0">
                          <a:solidFill>
                            <a:schemeClr val="tx1"/>
                          </a:solidFill>
                        </a:rPr>
                        <a:t>nteractive speed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Handled</a:t>
                      </a:r>
                      <a:r>
                        <a:rPr lang="en-US" sz="2400" baseline="0" dirty="0" smtClean="0">
                          <a:solidFill>
                            <a:schemeClr val="tx1"/>
                          </a:solidFill>
                        </a:rPr>
                        <a:t> by independent threads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04716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21302" y="915726"/>
            <a:ext cx="10544397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Introduced in ’70s to simulate </a:t>
            </a:r>
            <a:r>
              <a:rPr 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astronomical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fissions and collisions [Lucy, </a:t>
            </a:r>
            <a:r>
              <a:rPr lang="en-US" sz="24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Gingold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]</a:t>
            </a:r>
            <a:endParaRPr lang="en-US" sz="2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People utilized 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it 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to simulate </a:t>
            </a:r>
            <a:r>
              <a:rPr 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flow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: </a:t>
            </a:r>
            <a:r>
              <a:rPr 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fluidic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granular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or even </a:t>
            </a:r>
            <a:r>
              <a:rPr 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deformable 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objects</a:t>
            </a:r>
            <a:endParaRPr lang="en-US" sz="2400" b="1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Quantities derived from neighbors by interpolating</a:t>
            </a:r>
            <a:endParaRPr lang="en-US" sz="2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Density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formulation: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Smoothed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quantity: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Kernels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are 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smoothening functions: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Various </a:t>
            </a:r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forces are smoothed according to the </a:t>
            </a:r>
            <a:r>
              <a:rPr 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complexity</a:t>
            </a:r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of </a:t>
            </a:r>
            <a:r>
              <a:rPr 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fluid</a:t>
            </a:r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, or </a:t>
            </a:r>
            <a:r>
              <a:rPr 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granularity, </a:t>
            </a:r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and added to NSE</a:t>
            </a:r>
            <a:endParaRPr lang="en-US" sz="2000" b="1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99536" y="104931"/>
            <a:ext cx="29929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SPH: introduction </a:t>
            </a:r>
            <a:endParaRPr lang="en-US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896E7-6624-46FB-B87E-172E52EBBFEA}" type="slidenum">
              <a:rPr lang="en-US" smtClean="0"/>
              <a:t>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M. Tech   I-Stage</a:t>
            </a:r>
            <a:endParaRPr 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67751026"/>
              </p:ext>
            </p:extLst>
          </p:nvPr>
        </p:nvGraphicFramePr>
        <p:xfrm>
          <a:off x="5120159" y="2686516"/>
          <a:ext cx="1646884" cy="688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32" name="Equation" r:id="rId3" imgW="850680" imgH="355320" progId="Equation.DSMT4">
                  <p:embed/>
                </p:oleObj>
              </mc:Choice>
              <mc:Fallback>
                <p:oleObj name="Equation" r:id="rId3" imgW="850680" imgH="3553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120159" y="2686516"/>
                        <a:ext cx="1646884" cy="688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23911781"/>
              </p:ext>
            </p:extLst>
          </p:nvPr>
        </p:nvGraphicFramePr>
        <p:xfrm>
          <a:off x="4419403" y="3498301"/>
          <a:ext cx="3292475" cy="712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33" name="Equation" r:id="rId5" imgW="1701720" imgH="368280" progId="Equation.DSMT4">
                  <p:embed/>
                </p:oleObj>
              </mc:Choice>
              <mc:Fallback>
                <p:oleObj name="Equation" r:id="rId5" imgW="1701720" imgH="3682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419403" y="3498301"/>
                        <a:ext cx="3292475" cy="7127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20945109"/>
              </p:ext>
            </p:extLst>
          </p:nvPr>
        </p:nvGraphicFramePr>
        <p:xfrm>
          <a:off x="4434393" y="4820114"/>
          <a:ext cx="3243262" cy="541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34" name="Equation" r:id="rId7" imgW="1676160" imgH="279360" progId="Equation.DSMT4">
                  <p:embed/>
                </p:oleObj>
              </mc:Choice>
              <mc:Fallback>
                <p:oleObj name="Equation" r:id="rId7" imgW="1676160" imgH="279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434393" y="4820114"/>
                        <a:ext cx="3243262" cy="5413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40454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19363" y="1384005"/>
            <a:ext cx="11153274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Navier-stokes 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equations (</a:t>
            </a:r>
            <a:r>
              <a:rPr 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NSE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) for in-compressible flow: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sz="2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SPH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approximates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NSE on a set of particles: 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providing fluid 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appearance [Muller 03]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For 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an </a:t>
            </a:r>
            <a:r>
              <a:rPr 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instant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of time the </a:t>
            </a:r>
            <a:r>
              <a:rPr 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spatial derivative 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only </a:t>
            </a:r>
            <a:r>
              <a:rPr 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affects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kernel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(spatially varying)</a:t>
            </a:r>
          </a:p>
          <a:p>
            <a:pPr>
              <a:lnSpc>
                <a:spcPct val="150000"/>
              </a:lnSpc>
            </a:pPr>
            <a:endParaRPr lang="en-US" sz="2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771245" y="297400"/>
            <a:ext cx="46495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SPH: </a:t>
            </a:r>
            <a:r>
              <a:rPr 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Navier-Stokes equations</a:t>
            </a:r>
            <a:endParaRPr lang="en-US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896E7-6624-46FB-B87E-172E52EBBFEA}" type="slidenum">
              <a:rPr lang="en-US" smtClean="0"/>
              <a:t>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M. Tech   I-Stage</a:t>
            </a:r>
            <a:endParaRPr 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-28481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49905682"/>
              </p:ext>
            </p:extLst>
          </p:nvPr>
        </p:nvGraphicFramePr>
        <p:xfrm>
          <a:off x="1616075" y="2152341"/>
          <a:ext cx="8959850" cy="1123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90" name="Equation" r:id="rId3" imgW="4431960" imgH="558720" progId="Equation.DSMT4">
                  <p:embed/>
                </p:oleObj>
              </mc:Choice>
              <mc:Fallback>
                <p:oleObj name="Equation" r:id="rId3" imgW="4431960" imgH="558720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6075" y="2152341"/>
                        <a:ext cx="8959850" cy="112395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13577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19363" y="933672"/>
            <a:ext cx="11153274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Pressure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:</a:t>
            </a:r>
          </a:p>
          <a:p>
            <a:pPr marL="342900" indent="-3429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Viscous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force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:</a:t>
            </a:r>
          </a:p>
          <a:p>
            <a:pPr marL="342900" indent="-3429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Surface tension:</a:t>
            </a:r>
          </a:p>
          <a:p>
            <a:pPr lvl="1">
              <a:lnSpc>
                <a:spcPct val="250000"/>
              </a:lnSpc>
            </a:pP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Where:</a:t>
            </a:r>
          </a:p>
          <a:p>
            <a:pPr lvl="1"/>
            <a:endParaRPr lang="en-US" sz="2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Adhesion:   </a:t>
            </a:r>
            <a:endParaRPr lang="en-US" sz="2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914870" y="234648"/>
            <a:ext cx="43622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SPH: </a:t>
            </a:r>
            <a:r>
              <a:rPr 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forces in N-S equations</a:t>
            </a:r>
            <a:endParaRPr lang="en-US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896E7-6624-46FB-B87E-172E52EBBFEA}" type="slidenum">
              <a:rPr lang="en-US" smtClean="0"/>
              <a:t>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M. Tech   I-Stage</a:t>
            </a:r>
            <a:endParaRPr 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-28481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33908401"/>
              </p:ext>
            </p:extLst>
          </p:nvPr>
        </p:nvGraphicFramePr>
        <p:xfrm>
          <a:off x="3082264" y="1040014"/>
          <a:ext cx="6653996" cy="11979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95" name="Equation" r:id="rId3" imgW="2539800" imgH="457200" progId="Equation.DSMT4">
                  <p:embed/>
                </p:oleObj>
              </mc:Choice>
              <mc:Fallback>
                <p:oleObj name="Equation" r:id="rId3" imgW="2539800" imgH="457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082264" y="1040014"/>
                        <a:ext cx="6653996" cy="119792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3397320"/>
              </p:ext>
            </p:extLst>
          </p:nvPr>
        </p:nvGraphicFramePr>
        <p:xfrm>
          <a:off x="3082264" y="2306165"/>
          <a:ext cx="7675659" cy="9670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96" name="Equation" r:id="rId5" imgW="2819160" imgH="355320" progId="Equation.DSMT4">
                  <p:embed/>
                </p:oleObj>
              </mc:Choice>
              <mc:Fallback>
                <p:oleObj name="Equation" r:id="rId5" imgW="2819160" imgH="3553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082264" y="2306165"/>
                        <a:ext cx="7675659" cy="96707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78449002"/>
              </p:ext>
            </p:extLst>
          </p:nvPr>
        </p:nvGraphicFramePr>
        <p:xfrm>
          <a:off x="3088510" y="3251280"/>
          <a:ext cx="2266788" cy="6513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97" name="Equation" r:id="rId7" imgW="825500" imgH="241300" progId="Equation.DSMT4">
                  <p:embed/>
                </p:oleObj>
              </mc:Choice>
              <mc:Fallback>
                <p:oleObj name="Equation" r:id="rId7" imgW="825500" imgH="24130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88510" y="3251280"/>
                        <a:ext cx="2266788" cy="65137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80377661"/>
              </p:ext>
            </p:extLst>
          </p:nvPr>
        </p:nvGraphicFramePr>
        <p:xfrm>
          <a:off x="3082264" y="4039087"/>
          <a:ext cx="6653996" cy="9199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98" name="Equation" r:id="rId9" imgW="3416040" imgH="469800" progId="Equation.DSMT4">
                  <p:embed/>
                </p:oleObj>
              </mc:Choice>
              <mc:Fallback>
                <p:oleObj name="Equation" r:id="rId9" imgW="3416040" imgH="469800" progId="Equation.DSMT4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82264" y="4039087"/>
                        <a:ext cx="6653996" cy="91998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Rectangle 19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20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41001970"/>
              </p:ext>
            </p:extLst>
          </p:nvPr>
        </p:nvGraphicFramePr>
        <p:xfrm>
          <a:off x="3082265" y="5035383"/>
          <a:ext cx="6226628" cy="11971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99" name="Equation" r:id="rId11" imgW="2374560" imgH="457200" progId="Equation.DSMT4">
                  <p:embed/>
                </p:oleObj>
              </mc:Choice>
              <mc:Fallback>
                <p:oleObj name="Equation" r:id="rId11" imgW="2374560" imgH="457200" progId="Equation.DSMT4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82265" y="5035383"/>
                        <a:ext cx="6226628" cy="119710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94903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97158" y="793396"/>
            <a:ext cx="1065664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All kernels are discussed by Muller[2] and Brian [8]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Density and surface tension kernel</a:t>
            </a:r>
          </a:p>
          <a:p>
            <a:pPr marL="342900" indent="-34290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Pressure kernel</a:t>
            </a:r>
            <a:endParaRPr lang="en-US" sz="2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Viscosity 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kernel</a:t>
            </a:r>
          </a:p>
          <a:p>
            <a:pPr marL="342900" indent="-34290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Adhesion kernel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073812" y="181973"/>
            <a:ext cx="20443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SPH: kernels</a:t>
            </a:r>
            <a:endParaRPr lang="en-US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896E7-6624-46FB-B87E-172E52EBBFEA}" type="slidenum">
              <a:rPr lang="en-US" smtClean="0"/>
              <a:t>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M. Tech   I-Stage</a:t>
            </a:r>
            <a:endParaRPr lang="en-US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8958686"/>
              </p:ext>
            </p:extLst>
          </p:nvPr>
        </p:nvGraphicFramePr>
        <p:xfrm>
          <a:off x="3940626" y="1700921"/>
          <a:ext cx="4169704" cy="918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69" name="Equation" r:id="rId3" imgW="2641600" imgH="584200" progId="Equation.DSMT4">
                  <p:embed/>
                </p:oleObj>
              </mc:Choice>
              <mc:Fallback>
                <p:oleObj name="Equation" r:id="rId3" imgW="2641600" imgH="584200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40626" y="1700921"/>
                        <a:ext cx="4169704" cy="91823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48266120"/>
              </p:ext>
            </p:extLst>
          </p:nvPr>
        </p:nvGraphicFramePr>
        <p:xfrm>
          <a:off x="4251997" y="2825797"/>
          <a:ext cx="3688003" cy="797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70" name="Equation" r:id="rId5" imgW="2336800" imgH="508000" progId="Equation.DSMT4">
                  <p:embed/>
                </p:oleObj>
              </mc:Choice>
              <mc:Fallback>
                <p:oleObj name="Equation" r:id="rId5" imgW="2336800" imgH="5080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51997" y="2825797"/>
                        <a:ext cx="3688003" cy="79781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16426137"/>
              </p:ext>
            </p:extLst>
          </p:nvPr>
        </p:nvGraphicFramePr>
        <p:xfrm>
          <a:off x="3544503" y="3845238"/>
          <a:ext cx="5102992" cy="1038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71" name="Equation" r:id="rId7" imgW="3225800" imgH="660400" progId="Equation.DSMT4">
                  <p:embed/>
                </p:oleObj>
              </mc:Choice>
              <mc:Fallback>
                <p:oleObj name="Equation" r:id="rId7" imgW="3225800" imgH="66040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44503" y="3845238"/>
                        <a:ext cx="5102992" cy="103866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61799340"/>
              </p:ext>
            </p:extLst>
          </p:nvPr>
        </p:nvGraphicFramePr>
        <p:xfrm>
          <a:off x="3288538" y="5024387"/>
          <a:ext cx="5644903" cy="12042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72" name="Equation" r:id="rId9" imgW="3568700" imgH="762000" progId="Equation.DSMT4">
                  <p:embed/>
                </p:oleObj>
              </mc:Choice>
              <mc:Fallback>
                <p:oleObj name="Equation" r:id="rId9" imgW="3568700" imgH="762000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88538" y="5024387"/>
                        <a:ext cx="5644903" cy="120424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18520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1428</TotalTime>
  <Words>1223</Words>
  <Application>Microsoft Office PowerPoint</Application>
  <PresentationFormat>Widescreen</PresentationFormat>
  <Paragraphs>326</Paragraphs>
  <Slides>33</Slides>
  <Notes>2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33</vt:i4>
      </vt:variant>
    </vt:vector>
  </HeadingPairs>
  <TitlesOfParts>
    <vt:vector size="42" baseType="lpstr">
      <vt:lpstr>Arial</vt:lpstr>
      <vt:lpstr>Calibri</vt:lpstr>
      <vt:lpstr>Calibri Light</vt:lpstr>
      <vt:lpstr>Georgia</vt:lpstr>
      <vt:lpstr>Times New Roman</vt:lpstr>
      <vt:lpstr>Wingdings</vt:lpstr>
      <vt:lpstr>Office Theme</vt:lpstr>
      <vt:lpstr>Equation</vt:lpstr>
      <vt:lpstr>MathType 6.0 Equation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Dwaipayan</dc:creator>
  <cp:lastModifiedBy>Dwaipayan</cp:lastModifiedBy>
  <cp:revision>141</cp:revision>
  <dcterms:created xsi:type="dcterms:W3CDTF">2016-10-13T17:17:54Z</dcterms:created>
  <dcterms:modified xsi:type="dcterms:W3CDTF">2016-10-16T19:52:40Z</dcterms:modified>
</cp:coreProperties>
</file>